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2" r:id="rId4"/>
    <p:sldId id="258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1" r:id="rId14"/>
  </p:sldIdLst>
  <p:sldSz cx="9144000" cy="6858000" type="screen4x3"/>
  <p:notesSz cx="6997700" cy="92837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9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AB788-886A-4DAD-871E-9ED7F445F380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продукты в таких контейнерах хранятся до 5 раз дольше, чем в обычной посуде;</a:t>
          </a:r>
          <a:endParaRPr lang="en-US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ru-RU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ru-RU"/>
        </a:p>
      </dgm:t>
    </dgm:pt>
    <dgm:pt modelId="{9B8968BA-50E7-4510-9537-6720CCB6813B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отсутствие кислорода в контейнере, предотвращает появлению бактерий и/или других организмов, что обеспечивает более длительную по времени </a:t>
          </a:r>
          <a:br>
            <a:rPr lang="ru-RU" dirty="0" smtClean="0">
              <a:latin typeface="+mj-lt"/>
              <a:ea typeface="+mj-ea"/>
              <a:cs typeface="+mj-cs"/>
            </a:rPr>
          </a:br>
          <a:r>
            <a:rPr lang="ru-RU" dirty="0" smtClean="0">
              <a:latin typeface="+mj-lt"/>
              <a:ea typeface="+mj-ea"/>
              <a:cs typeface="+mj-cs"/>
            </a:rPr>
            <a:t>свежесть продуктов;</a:t>
          </a:r>
          <a:endParaRPr lang="en-US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ru-RU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ru-RU"/>
        </a:p>
      </dgm:t>
    </dgm:pt>
    <dgm:pt modelId="{583B9FFD-0466-4547-B73A-80D9DD84DB1A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контейнеры разных размеров и объемов позволяют хранить сухие, свежие, сырые продукты, а также полуфабрикаты и готовые блюда;</a:t>
          </a:r>
          <a:endParaRPr lang="en-US" dirty="0"/>
        </a:p>
      </dgm:t>
    </dgm:pt>
    <dgm:pt modelId="{B5549B43-4102-4520-8A66-CC732D8D6A56}" type="parTrans" cxnId="{4B95704B-B4FD-4CD6-A626-96B44E0C0342}">
      <dgm:prSet/>
      <dgm:spPr/>
      <dgm:t>
        <a:bodyPr/>
        <a:lstStyle/>
        <a:p>
          <a:endParaRPr lang="ru-RU"/>
        </a:p>
      </dgm:t>
    </dgm:pt>
    <dgm:pt modelId="{E3417200-5245-49EE-B06A-F60572FE0EA8}" type="sibTrans" cxnId="{4B95704B-B4FD-4CD6-A626-96B44E0C0342}">
      <dgm:prSet/>
      <dgm:spPr/>
      <dgm:t>
        <a:bodyPr/>
        <a:lstStyle/>
        <a:p>
          <a:endParaRPr lang="ru-RU"/>
        </a:p>
      </dgm:t>
    </dgm:pt>
    <dgm:pt modelId="{BCDF36C3-C40B-4A07-A9A6-C2FDE8D03F43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вакуумная среда идеально подходит для маринования мяса, рыбы и овощей;</a:t>
          </a:r>
          <a:endParaRPr lang="en-US" dirty="0"/>
        </a:p>
      </dgm:t>
    </dgm:pt>
    <dgm:pt modelId="{74BA0A06-FDEC-4B22-83BF-AC028E8D3498}" type="parTrans" cxnId="{B597DE76-E8A6-43C1-9B2E-A1E06D028829}">
      <dgm:prSet/>
      <dgm:spPr/>
      <dgm:t>
        <a:bodyPr/>
        <a:lstStyle/>
        <a:p>
          <a:endParaRPr lang="ru-RU"/>
        </a:p>
      </dgm:t>
    </dgm:pt>
    <dgm:pt modelId="{BCFC3121-8009-4100-89F1-52F0EE494BB6}" type="sibTrans" cxnId="{B597DE76-E8A6-43C1-9B2E-A1E06D028829}">
      <dgm:prSet/>
      <dgm:spPr/>
      <dgm:t>
        <a:bodyPr/>
        <a:lstStyle/>
        <a:p>
          <a:endParaRPr lang="ru-RU"/>
        </a:p>
      </dgm:t>
    </dgm:pt>
    <dgm:pt modelId="{76E58CA7-267E-4741-8647-7D3F54B59693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все контейнеры изготовлены из экологически безопасных материалов;</a:t>
          </a:r>
          <a:endParaRPr lang="en-US" dirty="0"/>
        </a:p>
      </dgm:t>
    </dgm:pt>
    <dgm:pt modelId="{7DFEA697-A67B-4BD4-9025-F8C4C9B531BB}" type="parTrans" cxnId="{2E4F30D5-C9D0-401F-9D02-BED44F15597D}">
      <dgm:prSet/>
      <dgm:spPr/>
      <dgm:t>
        <a:bodyPr/>
        <a:lstStyle/>
        <a:p>
          <a:endParaRPr lang="ru-RU"/>
        </a:p>
      </dgm:t>
    </dgm:pt>
    <dgm:pt modelId="{FC464FD9-E106-49F2-8A3F-83AB9240DB45}" type="sibTrans" cxnId="{2E4F30D5-C9D0-401F-9D02-BED44F15597D}">
      <dgm:prSet/>
      <dgm:spPr/>
      <dgm:t>
        <a:bodyPr/>
        <a:lstStyle/>
        <a:p>
          <a:endParaRPr lang="ru-RU"/>
        </a:p>
      </dgm:t>
    </dgm:pt>
    <dgm:pt modelId="{40DCEE0F-2780-4277-8748-9B15DA91CE5A}">
      <dgm:prSet phldrT="[Text]"/>
      <dgm:spPr/>
      <dgm:t>
        <a:bodyPr/>
        <a:lstStyle/>
        <a:p>
          <a:r>
            <a:rPr lang="ru-RU" dirty="0" smtClean="0">
              <a:latin typeface="+mj-lt"/>
              <a:ea typeface="+mj-ea"/>
              <a:cs typeface="+mj-cs"/>
            </a:rPr>
            <a:t>вакуум создается одним нажатием кнопки. Никаких ручных насосов;</a:t>
          </a:r>
          <a:endParaRPr lang="en-US" dirty="0"/>
        </a:p>
      </dgm:t>
    </dgm:pt>
    <dgm:pt modelId="{91A736D5-BFD7-43A8-9584-B7F9889EFD50}" type="parTrans" cxnId="{605F5D1F-C299-4A5C-88E0-2099C5E2FEB8}">
      <dgm:prSet/>
      <dgm:spPr/>
      <dgm:t>
        <a:bodyPr/>
        <a:lstStyle/>
        <a:p>
          <a:endParaRPr lang="ru-RU"/>
        </a:p>
      </dgm:t>
    </dgm:pt>
    <dgm:pt modelId="{C1D09290-71E2-49B6-B090-032F8EB0B5AE}" type="sibTrans" cxnId="{605F5D1F-C299-4A5C-88E0-2099C5E2FEB8}">
      <dgm:prSet/>
      <dgm:spPr/>
      <dgm:t>
        <a:bodyPr/>
        <a:lstStyle/>
        <a:p>
          <a:endParaRPr lang="ru-RU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6"/>
      <dgm:spPr/>
      <dgm:t>
        <a:bodyPr/>
        <a:lstStyle/>
        <a:p>
          <a:endParaRPr lang="en-US"/>
        </a:p>
      </dgm:t>
    </dgm:pt>
    <dgm:pt modelId="{F5B24BF9-84C2-415A-8B0D-3C09505368CB}" type="pres">
      <dgm:prSet presAssocID="{65DAB788-886A-4DAD-871E-9ED7F445F380}" presName="img" presStyleLbl="fgImgPlace1" presStyleIdx="0" presStyleCnt="6"/>
      <dgm:spPr/>
    </dgm:pt>
    <dgm:pt modelId="{61C04CAB-92F6-4C46-B334-93AB150FBDA5}" type="pres">
      <dgm:prSet presAssocID="{65DAB788-886A-4DAD-871E-9ED7F445F38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1" presStyleCnt="6"/>
      <dgm:spPr/>
      <dgm:t>
        <a:bodyPr/>
        <a:lstStyle/>
        <a:p>
          <a:endParaRPr lang="en-US"/>
        </a:p>
      </dgm:t>
    </dgm:pt>
    <dgm:pt modelId="{61B0A597-7C54-4B00-8E77-07100A42FCD1}" type="pres">
      <dgm:prSet presAssocID="{9B8968BA-50E7-4510-9537-6720CCB6813B}" presName="img" presStyleLbl="fgImgPlace1" presStyleIdx="1" presStyleCnt="6"/>
      <dgm:spPr/>
    </dgm:pt>
    <dgm:pt modelId="{E9296BF9-1EC3-48AB-BEF8-C424A624FFDA}" type="pres">
      <dgm:prSet presAssocID="{9B8968BA-50E7-4510-9537-6720CCB6813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54CC4-55ED-4AC9-BCDD-A5CA4283FC04}" type="pres">
      <dgm:prSet presAssocID="{0FF391A4-45A7-42A7-B84D-9F95CE8473C0}" presName="spacer" presStyleCnt="0"/>
      <dgm:spPr/>
    </dgm:pt>
    <dgm:pt modelId="{D08D5A63-63DD-489D-84ED-1F6B9300CC7A}" type="pres">
      <dgm:prSet presAssocID="{583B9FFD-0466-4547-B73A-80D9DD84DB1A}" presName="comp" presStyleCnt="0"/>
      <dgm:spPr/>
    </dgm:pt>
    <dgm:pt modelId="{7C3A3E5A-7FB9-4B04-8736-5387567E0084}" type="pres">
      <dgm:prSet presAssocID="{583B9FFD-0466-4547-B73A-80D9DD84DB1A}" presName="box" presStyleLbl="node1" presStyleIdx="2" presStyleCnt="6"/>
      <dgm:spPr/>
      <dgm:t>
        <a:bodyPr/>
        <a:lstStyle/>
        <a:p>
          <a:endParaRPr lang="ru-RU"/>
        </a:p>
      </dgm:t>
    </dgm:pt>
    <dgm:pt modelId="{F86F4A0B-BA00-4A3E-B6F0-30004E10FF3E}" type="pres">
      <dgm:prSet presAssocID="{583B9FFD-0466-4547-B73A-80D9DD84DB1A}" presName="img" presStyleLbl="fgImgPlace1" presStyleIdx="2" presStyleCnt="6"/>
      <dgm:spPr/>
    </dgm:pt>
    <dgm:pt modelId="{9AE410B1-551F-4F92-816F-63239AF71A8E}" type="pres">
      <dgm:prSet presAssocID="{583B9FFD-0466-4547-B73A-80D9DD84DB1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DBBC4-2193-423E-BC1C-F87D03374877}" type="pres">
      <dgm:prSet presAssocID="{E3417200-5245-49EE-B06A-F60572FE0EA8}" presName="spacer" presStyleCnt="0"/>
      <dgm:spPr/>
    </dgm:pt>
    <dgm:pt modelId="{1BFD00A6-CEA7-44C1-A84D-61D90EC03FBF}" type="pres">
      <dgm:prSet presAssocID="{BCDF36C3-C40B-4A07-A9A6-C2FDE8D03F43}" presName="comp" presStyleCnt="0"/>
      <dgm:spPr/>
    </dgm:pt>
    <dgm:pt modelId="{5CE5FCFC-7F9D-4D20-993F-20BED04E5EBC}" type="pres">
      <dgm:prSet presAssocID="{BCDF36C3-C40B-4A07-A9A6-C2FDE8D03F43}" presName="box" presStyleLbl="node1" presStyleIdx="3" presStyleCnt="6"/>
      <dgm:spPr/>
      <dgm:t>
        <a:bodyPr/>
        <a:lstStyle/>
        <a:p>
          <a:endParaRPr lang="ru-RU"/>
        </a:p>
      </dgm:t>
    </dgm:pt>
    <dgm:pt modelId="{06327A28-468F-40B1-B705-8AAD8FD49504}" type="pres">
      <dgm:prSet presAssocID="{BCDF36C3-C40B-4A07-A9A6-C2FDE8D03F43}" presName="img" presStyleLbl="fgImgPlace1" presStyleIdx="3" presStyleCnt="6"/>
      <dgm:spPr/>
      <dgm:t>
        <a:bodyPr/>
        <a:lstStyle/>
        <a:p>
          <a:endParaRPr lang="ru-RU"/>
        </a:p>
      </dgm:t>
    </dgm:pt>
    <dgm:pt modelId="{9673AE91-F257-4C44-8A22-F8D693E49395}" type="pres">
      <dgm:prSet presAssocID="{BCDF36C3-C40B-4A07-A9A6-C2FDE8D03F4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E544-FF2F-4F07-82FB-A8E9041073DA}" type="pres">
      <dgm:prSet presAssocID="{BCFC3121-8009-4100-89F1-52F0EE494BB6}" presName="spacer" presStyleCnt="0"/>
      <dgm:spPr/>
    </dgm:pt>
    <dgm:pt modelId="{6B4AAE19-0EEE-4893-A8D0-B8F89A763678}" type="pres">
      <dgm:prSet presAssocID="{76E58CA7-267E-4741-8647-7D3F54B59693}" presName="comp" presStyleCnt="0"/>
      <dgm:spPr/>
    </dgm:pt>
    <dgm:pt modelId="{B35E6A7D-74C8-418B-8ECC-F9B55F4077DA}" type="pres">
      <dgm:prSet presAssocID="{76E58CA7-267E-4741-8647-7D3F54B59693}" presName="box" presStyleLbl="node1" presStyleIdx="4" presStyleCnt="6"/>
      <dgm:spPr/>
      <dgm:t>
        <a:bodyPr/>
        <a:lstStyle/>
        <a:p>
          <a:endParaRPr lang="ru-RU"/>
        </a:p>
      </dgm:t>
    </dgm:pt>
    <dgm:pt modelId="{AAE1F173-8F23-4363-9023-5B70F696BB4D}" type="pres">
      <dgm:prSet presAssocID="{76E58CA7-267E-4741-8647-7D3F54B59693}" presName="img" presStyleLbl="fgImgPlace1" presStyleIdx="4" presStyleCnt="6"/>
      <dgm:spPr/>
    </dgm:pt>
    <dgm:pt modelId="{B3468D00-AD39-405B-BF20-44A687E44216}" type="pres">
      <dgm:prSet presAssocID="{76E58CA7-267E-4741-8647-7D3F54B5969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C2AB4-D926-41CF-A107-DF79BF66D852}" type="pres">
      <dgm:prSet presAssocID="{FC464FD9-E106-49F2-8A3F-83AB9240DB45}" presName="spacer" presStyleCnt="0"/>
      <dgm:spPr/>
    </dgm:pt>
    <dgm:pt modelId="{0712FF67-D3E7-4B18-B4A8-35F64505574F}" type="pres">
      <dgm:prSet presAssocID="{40DCEE0F-2780-4277-8748-9B15DA91CE5A}" presName="comp" presStyleCnt="0"/>
      <dgm:spPr/>
    </dgm:pt>
    <dgm:pt modelId="{62C64CCF-4744-48F0-A45A-A412A664857E}" type="pres">
      <dgm:prSet presAssocID="{40DCEE0F-2780-4277-8748-9B15DA91CE5A}" presName="box" presStyleLbl="node1" presStyleIdx="5" presStyleCnt="6"/>
      <dgm:spPr/>
      <dgm:t>
        <a:bodyPr/>
        <a:lstStyle/>
        <a:p>
          <a:endParaRPr lang="ru-RU"/>
        </a:p>
      </dgm:t>
    </dgm:pt>
    <dgm:pt modelId="{BFF322AC-19D2-4E6E-94B9-F842F9520354}" type="pres">
      <dgm:prSet presAssocID="{40DCEE0F-2780-4277-8748-9B15DA91CE5A}" presName="img" presStyleLbl="fgImgPlace1" presStyleIdx="5" presStyleCnt="6"/>
      <dgm:spPr/>
    </dgm:pt>
    <dgm:pt modelId="{3084CDDE-90D1-4699-8C50-CCEBD385AC62}" type="pres">
      <dgm:prSet presAssocID="{40DCEE0F-2780-4277-8748-9B15DA91CE5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F5D1F-C299-4A5C-88E0-2099C5E2FEB8}" srcId="{41FC6C17-0F6E-499A-8F55-7467F6816C8B}" destId="{40DCEE0F-2780-4277-8748-9B15DA91CE5A}" srcOrd="5" destOrd="0" parTransId="{91A736D5-BFD7-43A8-9584-B7F9889EFD50}" sibTransId="{C1D09290-71E2-49B6-B090-032F8EB0B5AE}"/>
    <dgm:cxn modelId="{AD3625E1-5B7F-405D-AC69-FE304EC44551}" type="presOf" srcId="{9B8968BA-50E7-4510-9537-6720CCB6813B}" destId="{AA1A9BD6-7E14-4B9E-ACC1-77A9C3408D2B}" srcOrd="0" destOrd="0" presId="urn:microsoft.com/office/officeart/2005/8/layout/vList4#10"/>
    <dgm:cxn modelId="{294E5245-29B4-44D3-9128-9175492BF1D0}" type="presOf" srcId="{40DCEE0F-2780-4277-8748-9B15DA91CE5A}" destId="{62C64CCF-4744-48F0-A45A-A412A664857E}" srcOrd="0" destOrd="0" presId="urn:microsoft.com/office/officeart/2005/8/layout/vList4#10"/>
    <dgm:cxn modelId="{3D796BCB-AADC-45B3-9431-3E7F44FA65DB}" type="presOf" srcId="{BCDF36C3-C40B-4A07-A9A6-C2FDE8D03F43}" destId="{5CE5FCFC-7F9D-4D20-993F-20BED04E5EBC}" srcOrd="0" destOrd="0" presId="urn:microsoft.com/office/officeart/2005/8/layout/vList4#10"/>
    <dgm:cxn modelId="{A49F7678-96D6-44D9-91BA-C51D9CD20D92}" type="presOf" srcId="{41FC6C17-0F6E-499A-8F55-7467F6816C8B}" destId="{F8A351D0-54EE-40C7-8A35-D07BC23BEB3E}" srcOrd="0" destOrd="0" presId="urn:microsoft.com/office/officeart/2005/8/layout/vList4#10"/>
    <dgm:cxn modelId="{C16C9A19-20B6-44B1-B8B4-E8645E26E06C}" type="presOf" srcId="{65DAB788-886A-4DAD-871E-9ED7F445F380}" destId="{61C04CAB-92F6-4C46-B334-93AB150FBDA5}" srcOrd="1" destOrd="0" presId="urn:microsoft.com/office/officeart/2005/8/layout/vList4#10"/>
    <dgm:cxn modelId="{B597DE76-E8A6-43C1-9B2E-A1E06D028829}" srcId="{41FC6C17-0F6E-499A-8F55-7467F6816C8B}" destId="{BCDF36C3-C40B-4A07-A9A6-C2FDE8D03F43}" srcOrd="3" destOrd="0" parTransId="{74BA0A06-FDEC-4B22-83BF-AC028E8D3498}" sibTransId="{BCFC3121-8009-4100-89F1-52F0EE494BB6}"/>
    <dgm:cxn modelId="{46A72455-9727-47E0-8440-1EAB7E853821}" type="presOf" srcId="{76E58CA7-267E-4741-8647-7D3F54B59693}" destId="{B3468D00-AD39-405B-BF20-44A687E44216}" srcOrd="1" destOrd="0" presId="urn:microsoft.com/office/officeart/2005/8/layout/vList4#10"/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40DA9B42-7DA1-4A0B-9CE1-5B155F812D5C}" type="presOf" srcId="{583B9FFD-0466-4547-B73A-80D9DD84DB1A}" destId="{9AE410B1-551F-4F92-816F-63239AF71A8E}" srcOrd="1" destOrd="0" presId="urn:microsoft.com/office/officeart/2005/8/layout/vList4#10"/>
    <dgm:cxn modelId="{813EE3E3-1A09-4777-A44C-4D972764E7C5}" type="presOf" srcId="{583B9FFD-0466-4547-B73A-80D9DD84DB1A}" destId="{7C3A3E5A-7FB9-4B04-8736-5387567E0084}" srcOrd="0" destOrd="0" presId="urn:microsoft.com/office/officeart/2005/8/layout/vList4#10"/>
    <dgm:cxn modelId="{1808EA39-B3BD-4E30-9CC1-88BDFE7F9757}" type="presOf" srcId="{40DCEE0F-2780-4277-8748-9B15DA91CE5A}" destId="{3084CDDE-90D1-4699-8C50-CCEBD385AC62}" srcOrd="1" destOrd="0" presId="urn:microsoft.com/office/officeart/2005/8/layout/vList4#10"/>
    <dgm:cxn modelId="{2E4F30D5-C9D0-401F-9D02-BED44F15597D}" srcId="{41FC6C17-0F6E-499A-8F55-7467F6816C8B}" destId="{76E58CA7-267E-4741-8647-7D3F54B59693}" srcOrd="4" destOrd="0" parTransId="{7DFEA697-A67B-4BD4-9025-F8C4C9B531BB}" sibTransId="{FC464FD9-E106-49F2-8A3F-83AB9240DB45}"/>
    <dgm:cxn modelId="{FEA99DBB-3109-4D24-8961-E470FE408E9E}" type="presOf" srcId="{BCDF36C3-C40B-4A07-A9A6-C2FDE8D03F43}" destId="{9673AE91-F257-4C44-8A22-F8D693E49395}" srcOrd="1" destOrd="0" presId="urn:microsoft.com/office/officeart/2005/8/layout/vList4#10"/>
    <dgm:cxn modelId="{29F603DC-6CE9-40A6-90EF-6EAF7D3E8FE9}" type="presOf" srcId="{76E58CA7-267E-4741-8647-7D3F54B59693}" destId="{B35E6A7D-74C8-418B-8ECC-F9B55F4077DA}" srcOrd="0" destOrd="0" presId="urn:microsoft.com/office/officeart/2005/8/layout/vList4#10"/>
    <dgm:cxn modelId="{E7D51DAD-1F28-45DE-88E2-451963766AED}" type="presOf" srcId="{9B8968BA-50E7-4510-9537-6720CCB6813B}" destId="{E9296BF9-1EC3-48AB-BEF8-C424A624FFDA}" srcOrd="1" destOrd="0" presId="urn:microsoft.com/office/officeart/2005/8/layout/vList4#10"/>
    <dgm:cxn modelId="{7BAC7246-6167-45F8-B4C9-60C88FB11BB7}" srcId="{41FC6C17-0F6E-499A-8F55-7467F6816C8B}" destId="{9B8968BA-50E7-4510-9537-6720CCB6813B}" srcOrd="1" destOrd="0" parTransId="{6895492B-723C-470C-916C-B316E9B5E88A}" sibTransId="{0FF391A4-45A7-42A7-B84D-9F95CE8473C0}"/>
    <dgm:cxn modelId="{4B95704B-B4FD-4CD6-A626-96B44E0C0342}" srcId="{41FC6C17-0F6E-499A-8F55-7467F6816C8B}" destId="{583B9FFD-0466-4547-B73A-80D9DD84DB1A}" srcOrd="2" destOrd="0" parTransId="{B5549B43-4102-4520-8A66-CC732D8D6A56}" sibTransId="{E3417200-5245-49EE-B06A-F60572FE0EA8}"/>
    <dgm:cxn modelId="{B7576FAF-1A64-4FD6-A2B1-598241ABB753}" type="presOf" srcId="{65DAB788-886A-4DAD-871E-9ED7F445F380}" destId="{712C740E-7F61-4A54-8DD2-C7B04FA316E5}" srcOrd="0" destOrd="0" presId="urn:microsoft.com/office/officeart/2005/8/layout/vList4#10"/>
    <dgm:cxn modelId="{8FD65769-6BCD-4BFC-A74D-828AA5A08307}" type="presParOf" srcId="{F8A351D0-54EE-40C7-8A35-D07BC23BEB3E}" destId="{C00E5B4B-01D0-4BE2-A78E-66E61CCAF0DF}" srcOrd="0" destOrd="0" presId="urn:microsoft.com/office/officeart/2005/8/layout/vList4#10"/>
    <dgm:cxn modelId="{118A83AD-2DCA-4D04-922A-37F8D2F8C840}" type="presParOf" srcId="{C00E5B4B-01D0-4BE2-A78E-66E61CCAF0DF}" destId="{712C740E-7F61-4A54-8DD2-C7B04FA316E5}" srcOrd="0" destOrd="0" presId="urn:microsoft.com/office/officeart/2005/8/layout/vList4#10"/>
    <dgm:cxn modelId="{D8D623F7-967E-487D-BCF8-D41C2ED1BE29}" type="presParOf" srcId="{C00E5B4B-01D0-4BE2-A78E-66E61CCAF0DF}" destId="{F5B24BF9-84C2-415A-8B0D-3C09505368CB}" srcOrd="1" destOrd="0" presId="urn:microsoft.com/office/officeart/2005/8/layout/vList4#10"/>
    <dgm:cxn modelId="{21D4F372-D22B-4B57-89C6-17AC63940005}" type="presParOf" srcId="{C00E5B4B-01D0-4BE2-A78E-66E61CCAF0DF}" destId="{61C04CAB-92F6-4C46-B334-93AB150FBDA5}" srcOrd="2" destOrd="0" presId="urn:microsoft.com/office/officeart/2005/8/layout/vList4#10"/>
    <dgm:cxn modelId="{24B0FEF4-5EB7-492E-9DBC-FB2C19A8DFCE}" type="presParOf" srcId="{F8A351D0-54EE-40C7-8A35-D07BC23BEB3E}" destId="{87061CBF-841D-432A-8475-B704E08CC41C}" srcOrd="1" destOrd="0" presId="urn:microsoft.com/office/officeart/2005/8/layout/vList4#10"/>
    <dgm:cxn modelId="{5EB14C20-CEBB-4170-8F39-547F732AD965}" type="presParOf" srcId="{F8A351D0-54EE-40C7-8A35-D07BC23BEB3E}" destId="{058FDE49-1FE2-4333-8D9A-DA642454167B}" srcOrd="2" destOrd="0" presId="urn:microsoft.com/office/officeart/2005/8/layout/vList4#10"/>
    <dgm:cxn modelId="{33559F37-D714-4FCF-BD02-6D609AD077A9}" type="presParOf" srcId="{058FDE49-1FE2-4333-8D9A-DA642454167B}" destId="{AA1A9BD6-7E14-4B9E-ACC1-77A9C3408D2B}" srcOrd="0" destOrd="0" presId="urn:microsoft.com/office/officeart/2005/8/layout/vList4#10"/>
    <dgm:cxn modelId="{3A304644-8268-433E-BE15-F74E0E871D0F}" type="presParOf" srcId="{058FDE49-1FE2-4333-8D9A-DA642454167B}" destId="{61B0A597-7C54-4B00-8E77-07100A42FCD1}" srcOrd="1" destOrd="0" presId="urn:microsoft.com/office/officeart/2005/8/layout/vList4#10"/>
    <dgm:cxn modelId="{A9468560-EB70-40D3-A06E-2BD55959DF1C}" type="presParOf" srcId="{058FDE49-1FE2-4333-8D9A-DA642454167B}" destId="{E9296BF9-1EC3-48AB-BEF8-C424A624FFDA}" srcOrd="2" destOrd="0" presId="urn:microsoft.com/office/officeart/2005/8/layout/vList4#10"/>
    <dgm:cxn modelId="{7D201015-F0CF-412E-8343-4C512A6F4088}" type="presParOf" srcId="{F8A351D0-54EE-40C7-8A35-D07BC23BEB3E}" destId="{A1D54CC4-55ED-4AC9-BCDD-A5CA4283FC04}" srcOrd="3" destOrd="0" presId="urn:microsoft.com/office/officeart/2005/8/layout/vList4#10"/>
    <dgm:cxn modelId="{87D0186E-937D-4F4E-B4F1-A64C78055B35}" type="presParOf" srcId="{F8A351D0-54EE-40C7-8A35-D07BC23BEB3E}" destId="{D08D5A63-63DD-489D-84ED-1F6B9300CC7A}" srcOrd="4" destOrd="0" presId="urn:microsoft.com/office/officeart/2005/8/layout/vList4#10"/>
    <dgm:cxn modelId="{D5A4AD4A-D7EE-4604-918F-B1BCB945B7AD}" type="presParOf" srcId="{D08D5A63-63DD-489D-84ED-1F6B9300CC7A}" destId="{7C3A3E5A-7FB9-4B04-8736-5387567E0084}" srcOrd="0" destOrd="0" presId="urn:microsoft.com/office/officeart/2005/8/layout/vList4#10"/>
    <dgm:cxn modelId="{AFEEBE9C-EB2C-411C-921A-4BE09D568A71}" type="presParOf" srcId="{D08D5A63-63DD-489D-84ED-1F6B9300CC7A}" destId="{F86F4A0B-BA00-4A3E-B6F0-30004E10FF3E}" srcOrd="1" destOrd="0" presId="urn:microsoft.com/office/officeart/2005/8/layout/vList4#10"/>
    <dgm:cxn modelId="{ED42C398-1381-4964-9F27-6B442C44D32E}" type="presParOf" srcId="{D08D5A63-63DD-489D-84ED-1F6B9300CC7A}" destId="{9AE410B1-551F-4F92-816F-63239AF71A8E}" srcOrd="2" destOrd="0" presId="urn:microsoft.com/office/officeart/2005/8/layout/vList4#10"/>
    <dgm:cxn modelId="{FAB3B483-E3B9-447F-9267-C1DC7C041C8D}" type="presParOf" srcId="{F8A351D0-54EE-40C7-8A35-D07BC23BEB3E}" destId="{539DBBC4-2193-423E-BC1C-F87D03374877}" srcOrd="5" destOrd="0" presId="urn:microsoft.com/office/officeart/2005/8/layout/vList4#10"/>
    <dgm:cxn modelId="{5BA18F1A-AF33-4CE7-A843-AFF3018BFECC}" type="presParOf" srcId="{F8A351D0-54EE-40C7-8A35-D07BC23BEB3E}" destId="{1BFD00A6-CEA7-44C1-A84D-61D90EC03FBF}" srcOrd="6" destOrd="0" presId="urn:microsoft.com/office/officeart/2005/8/layout/vList4#10"/>
    <dgm:cxn modelId="{19B087FA-296B-4225-A09E-A6C8E163F4B7}" type="presParOf" srcId="{1BFD00A6-CEA7-44C1-A84D-61D90EC03FBF}" destId="{5CE5FCFC-7F9D-4D20-993F-20BED04E5EBC}" srcOrd="0" destOrd="0" presId="urn:microsoft.com/office/officeart/2005/8/layout/vList4#10"/>
    <dgm:cxn modelId="{9FE30C39-1E1A-4577-B6D9-2DFF3FFA8DDB}" type="presParOf" srcId="{1BFD00A6-CEA7-44C1-A84D-61D90EC03FBF}" destId="{06327A28-468F-40B1-B705-8AAD8FD49504}" srcOrd="1" destOrd="0" presId="urn:microsoft.com/office/officeart/2005/8/layout/vList4#10"/>
    <dgm:cxn modelId="{DB995163-4B15-4132-A66B-F46702D99EC8}" type="presParOf" srcId="{1BFD00A6-CEA7-44C1-A84D-61D90EC03FBF}" destId="{9673AE91-F257-4C44-8A22-F8D693E49395}" srcOrd="2" destOrd="0" presId="urn:microsoft.com/office/officeart/2005/8/layout/vList4#10"/>
    <dgm:cxn modelId="{CD356678-95BC-45A8-A8DD-CBD085603933}" type="presParOf" srcId="{F8A351D0-54EE-40C7-8A35-D07BC23BEB3E}" destId="{FEAEE544-FF2F-4F07-82FB-A8E9041073DA}" srcOrd="7" destOrd="0" presId="urn:microsoft.com/office/officeart/2005/8/layout/vList4#10"/>
    <dgm:cxn modelId="{607002EA-0B4D-427E-923A-A0D8DE8FB28F}" type="presParOf" srcId="{F8A351D0-54EE-40C7-8A35-D07BC23BEB3E}" destId="{6B4AAE19-0EEE-4893-A8D0-B8F89A763678}" srcOrd="8" destOrd="0" presId="urn:microsoft.com/office/officeart/2005/8/layout/vList4#10"/>
    <dgm:cxn modelId="{F68E6A32-5C60-4305-A868-4B9F2579C73A}" type="presParOf" srcId="{6B4AAE19-0EEE-4893-A8D0-B8F89A763678}" destId="{B35E6A7D-74C8-418B-8ECC-F9B55F4077DA}" srcOrd="0" destOrd="0" presId="urn:microsoft.com/office/officeart/2005/8/layout/vList4#10"/>
    <dgm:cxn modelId="{BE47EB81-18CF-44B7-AFBA-76743C7AA0F9}" type="presParOf" srcId="{6B4AAE19-0EEE-4893-A8D0-B8F89A763678}" destId="{AAE1F173-8F23-4363-9023-5B70F696BB4D}" srcOrd="1" destOrd="0" presId="urn:microsoft.com/office/officeart/2005/8/layout/vList4#10"/>
    <dgm:cxn modelId="{2E4E09BD-E7F6-4D52-8CC1-5F3253CAD712}" type="presParOf" srcId="{6B4AAE19-0EEE-4893-A8D0-B8F89A763678}" destId="{B3468D00-AD39-405B-BF20-44A687E44216}" srcOrd="2" destOrd="0" presId="urn:microsoft.com/office/officeart/2005/8/layout/vList4#10"/>
    <dgm:cxn modelId="{5C1EF6E7-B57C-403A-9F4C-38C4461626A7}" type="presParOf" srcId="{F8A351D0-54EE-40C7-8A35-D07BC23BEB3E}" destId="{BCBC2AB4-D926-41CF-A107-DF79BF66D852}" srcOrd="9" destOrd="0" presId="urn:microsoft.com/office/officeart/2005/8/layout/vList4#10"/>
    <dgm:cxn modelId="{418313B3-6C9A-40E6-8BE1-7E892F948E3D}" type="presParOf" srcId="{F8A351D0-54EE-40C7-8A35-D07BC23BEB3E}" destId="{0712FF67-D3E7-4B18-B4A8-35F64505574F}" srcOrd="10" destOrd="0" presId="urn:microsoft.com/office/officeart/2005/8/layout/vList4#10"/>
    <dgm:cxn modelId="{AE7BF72F-1794-494B-9A3D-1A944443C71A}" type="presParOf" srcId="{0712FF67-D3E7-4B18-B4A8-35F64505574F}" destId="{62C64CCF-4744-48F0-A45A-A412A664857E}" srcOrd="0" destOrd="0" presId="urn:microsoft.com/office/officeart/2005/8/layout/vList4#10"/>
    <dgm:cxn modelId="{F080167C-D176-4A10-9BD9-5892035F8F73}" type="presParOf" srcId="{0712FF67-D3E7-4B18-B4A8-35F64505574F}" destId="{BFF322AC-19D2-4E6E-94B9-F842F9520354}" srcOrd="1" destOrd="0" presId="urn:microsoft.com/office/officeart/2005/8/layout/vList4#10"/>
    <dgm:cxn modelId="{EE09CBA9-05A8-4289-9373-40F754AEF5A6}" type="presParOf" srcId="{0712FF67-D3E7-4B18-B4A8-35F64505574F}" destId="{3084CDDE-90D1-4699-8C50-CCEBD385AC62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F6268-4FEE-455F-AECB-1FC22644D35D}" type="doc">
      <dgm:prSet loTypeId="urn:microsoft.com/office/officeart/2005/8/layout/process1#1" loCatId="process" qsTypeId="urn:microsoft.com/office/officeart/2005/8/quickstyle/simple2#8" qsCatId="simple" csTypeId="urn:microsoft.com/office/officeart/2005/8/colors/accent1_2" csCatId="accent1" phldr="1"/>
      <dgm:spPr/>
    </dgm:pt>
    <dgm:pt modelId="{5CF51BB6-CC44-49C7-87B1-3A6A8BB17FE9}">
      <dgm:prSet phldrT="[Text]"/>
      <dgm:spPr/>
      <dgm:t>
        <a:bodyPr/>
        <a:lstStyle/>
        <a:p>
          <a:pPr algn="ctr"/>
          <a:r>
            <a:rPr lang="ru-RU" dirty="0" smtClean="0"/>
            <a:t>Особенность данного продукта - это автоматический вакуумный </a:t>
          </a:r>
          <a:br>
            <a:rPr lang="ru-RU" dirty="0" smtClean="0"/>
          </a:br>
          <a:r>
            <a:rPr lang="ru-RU" dirty="0" smtClean="0"/>
            <a:t>насос, который интегрирован в герметическую крышку. Нажатие одной кнопки </a:t>
          </a:r>
          <a:br>
            <a:rPr lang="ru-RU" dirty="0" smtClean="0"/>
          </a:br>
          <a:r>
            <a:rPr lang="ru-RU" dirty="0" smtClean="0"/>
            <a:t>позволяет за считанные секунды создать вакуум.</a:t>
          </a:r>
          <a:endParaRPr lang="en-US" dirty="0"/>
        </a:p>
      </dgm:t>
    </dgm:pt>
    <dgm:pt modelId="{50F3D9E0-DD90-42AB-BD07-9861921E80C7}" type="parTrans" cxnId="{3F61EFE0-2996-4C53-9CF9-B5E1F2A3F332}">
      <dgm:prSet/>
      <dgm:spPr/>
      <dgm:t>
        <a:bodyPr/>
        <a:lstStyle/>
        <a:p>
          <a:endParaRPr lang="en-US"/>
        </a:p>
      </dgm:t>
    </dgm:pt>
    <dgm:pt modelId="{2DBB91CC-A42D-4190-BA72-9797FC1F1B47}" type="sibTrans" cxnId="{3F61EFE0-2996-4C53-9CF9-B5E1F2A3F332}">
      <dgm:prSet/>
      <dgm:spPr/>
      <dgm:t>
        <a:bodyPr/>
        <a:lstStyle/>
        <a:p>
          <a:endParaRPr lang="en-US"/>
        </a:p>
      </dgm:t>
    </dgm:pt>
    <dgm:pt modelId="{E1E1372F-9D14-49E3-83D0-ACF97D48E787}">
      <dgm:prSet phldrT="[Text]"/>
      <dgm:spPr/>
      <dgm:t>
        <a:bodyPr/>
        <a:lstStyle/>
        <a:p>
          <a:pPr algn="ctr"/>
          <a:endParaRPr lang="en-US" dirty="0"/>
        </a:p>
      </dgm:t>
    </dgm:pt>
    <dgm:pt modelId="{F8D5FF9D-041E-49BC-A3BA-EC0237E22E24}" type="parTrans" cxnId="{E34D2C3D-7C5C-47E9-BD0F-88203716DD95}">
      <dgm:prSet/>
      <dgm:spPr/>
      <dgm:t>
        <a:bodyPr/>
        <a:lstStyle/>
        <a:p>
          <a:endParaRPr lang="ru-RU"/>
        </a:p>
      </dgm:t>
    </dgm:pt>
    <dgm:pt modelId="{52DAFAD5-56C6-4D05-88CC-3AE474134953}" type="sibTrans" cxnId="{E34D2C3D-7C5C-47E9-BD0F-88203716DD95}">
      <dgm:prSet/>
      <dgm:spPr/>
      <dgm:t>
        <a:bodyPr/>
        <a:lstStyle/>
        <a:p>
          <a:endParaRPr lang="ru-RU"/>
        </a:p>
      </dgm:t>
    </dgm:pt>
    <dgm:pt modelId="{74915465-EB0B-4E5A-A37D-5C4D387F0F89}" type="pres">
      <dgm:prSet presAssocID="{B8DF6268-4FEE-455F-AECB-1FC22644D35D}" presName="Name0" presStyleCnt="0">
        <dgm:presLayoutVars>
          <dgm:dir/>
        </dgm:presLayoutVars>
      </dgm:prSet>
      <dgm:spPr/>
    </dgm:pt>
    <dgm:pt modelId="{CCC56EF0-168A-4B9A-ABE6-BB9B3ED0AD2A}" type="pres">
      <dgm:prSet presAssocID="{5CF51BB6-CC44-49C7-87B1-3A6A8BB17F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B081-861E-438C-80FF-228E1614ED56}" type="pres">
      <dgm:prSet presAssocID="{2DBB91CC-A42D-4190-BA72-9797FC1F1B4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43E1EB3-3203-499A-98AE-B89BF3139AE3}" type="pres">
      <dgm:prSet presAssocID="{2DBB91CC-A42D-4190-BA72-9797FC1F1B4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7E0A6FC-7549-45C5-8BB6-1E33F5B12E28}" type="pres">
      <dgm:prSet presAssocID="{E1E1372F-9D14-49E3-83D0-ACF97D48E787}" presName="node" presStyleLbl="node1" presStyleIdx="1" presStyleCnt="2" custLinFactNeighborX="-6818" custLinFactNeighborY="-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D2C3D-7C5C-47E9-BD0F-88203716DD95}" srcId="{B8DF6268-4FEE-455F-AECB-1FC22644D35D}" destId="{E1E1372F-9D14-49E3-83D0-ACF97D48E787}" srcOrd="1" destOrd="0" parTransId="{F8D5FF9D-041E-49BC-A3BA-EC0237E22E24}" sibTransId="{52DAFAD5-56C6-4D05-88CC-3AE474134953}"/>
    <dgm:cxn modelId="{A7C6D45B-6873-4CA1-8E97-3FEAE4B9E9B1}" type="presOf" srcId="{2DBB91CC-A42D-4190-BA72-9797FC1F1B47}" destId="{F111B081-861E-438C-80FF-228E1614ED56}" srcOrd="0" destOrd="0" presId="urn:microsoft.com/office/officeart/2005/8/layout/process1#1"/>
    <dgm:cxn modelId="{A4408C64-59FD-41BD-95D7-8DC79ADE21A3}" type="presOf" srcId="{E1E1372F-9D14-49E3-83D0-ACF97D48E787}" destId="{E7E0A6FC-7549-45C5-8BB6-1E33F5B12E28}" srcOrd="0" destOrd="0" presId="urn:microsoft.com/office/officeart/2005/8/layout/process1#1"/>
    <dgm:cxn modelId="{C545C525-AFB8-4ED3-B0BE-68374038FEEA}" type="presOf" srcId="{2DBB91CC-A42D-4190-BA72-9797FC1F1B47}" destId="{C43E1EB3-3203-499A-98AE-B89BF3139AE3}" srcOrd="1" destOrd="0" presId="urn:microsoft.com/office/officeart/2005/8/layout/process1#1"/>
    <dgm:cxn modelId="{33B0A959-5A28-4D8C-859C-FC36452AA4E9}" type="presOf" srcId="{B8DF6268-4FEE-455F-AECB-1FC22644D35D}" destId="{74915465-EB0B-4E5A-A37D-5C4D387F0F89}" srcOrd="0" destOrd="0" presId="urn:microsoft.com/office/officeart/2005/8/layout/process1#1"/>
    <dgm:cxn modelId="{EA6E6542-DD81-42E4-8C5C-F3A35CA3FD39}" type="presOf" srcId="{5CF51BB6-CC44-49C7-87B1-3A6A8BB17FE9}" destId="{CCC56EF0-168A-4B9A-ABE6-BB9B3ED0AD2A}" srcOrd="0" destOrd="0" presId="urn:microsoft.com/office/officeart/2005/8/layout/process1#1"/>
    <dgm:cxn modelId="{3F61EFE0-2996-4C53-9CF9-B5E1F2A3F332}" srcId="{B8DF6268-4FEE-455F-AECB-1FC22644D35D}" destId="{5CF51BB6-CC44-49C7-87B1-3A6A8BB17FE9}" srcOrd="0" destOrd="0" parTransId="{50F3D9E0-DD90-42AB-BD07-9861921E80C7}" sibTransId="{2DBB91CC-A42D-4190-BA72-9797FC1F1B47}"/>
    <dgm:cxn modelId="{96E0FC27-4586-40BC-ADB6-B8B844F59995}" type="presParOf" srcId="{74915465-EB0B-4E5A-A37D-5C4D387F0F89}" destId="{CCC56EF0-168A-4B9A-ABE6-BB9B3ED0AD2A}" srcOrd="0" destOrd="0" presId="urn:microsoft.com/office/officeart/2005/8/layout/process1#1"/>
    <dgm:cxn modelId="{79250F6B-7957-4D92-9BB6-405422636327}" type="presParOf" srcId="{74915465-EB0B-4E5A-A37D-5C4D387F0F89}" destId="{F111B081-861E-438C-80FF-228E1614ED56}" srcOrd="1" destOrd="0" presId="urn:microsoft.com/office/officeart/2005/8/layout/process1#1"/>
    <dgm:cxn modelId="{395F1D09-F6FF-43B1-BC7D-05092B2C08DD}" type="presParOf" srcId="{F111B081-861E-438C-80FF-228E1614ED56}" destId="{C43E1EB3-3203-499A-98AE-B89BF3139AE3}" srcOrd="0" destOrd="0" presId="urn:microsoft.com/office/officeart/2005/8/layout/process1#1"/>
    <dgm:cxn modelId="{E7E9F72E-C9BD-43F1-85AA-8974FA2E3155}" type="presParOf" srcId="{74915465-EB0B-4E5A-A37D-5C4D387F0F89}" destId="{E7E0A6FC-7549-45C5-8BB6-1E33F5B12E28}" srcOrd="2" destOrd="0" presId="urn:microsoft.com/office/officeart/2005/8/layout/process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F6268-4FEE-455F-AECB-1FC22644D35D}" type="doc">
      <dgm:prSet loTypeId="urn:microsoft.com/office/officeart/2005/8/layout/process1#1" loCatId="process" qsTypeId="urn:microsoft.com/office/officeart/2005/8/quickstyle/simple2#8" qsCatId="simple" csTypeId="urn:microsoft.com/office/officeart/2005/8/colors/accent1_2" csCatId="accent1" phldr="1"/>
      <dgm:spPr/>
    </dgm:pt>
    <dgm:pt modelId="{5CF51BB6-CC44-49C7-87B1-3A6A8BB17FE9}">
      <dgm:prSet phldrT="[Text]" custT="1"/>
      <dgm:spPr/>
      <dgm:t>
        <a:bodyPr/>
        <a:lstStyle/>
        <a:p>
          <a:pPr algn="ctr"/>
          <a:r>
            <a:rPr lang="ru-RU" sz="1600" dirty="0" smtClean="0"/>
            <a:t>При ослаблении вакуума, </a:t>
          </a:r>
          <a:br>
            <a:rPr lang="ru-RU" sz="1600" dirty="0" smtClean="0"/>
          </a:br>
          <a:r>
            <a:rPr lang="ru-RU" sz="1600" dirty="0" smtClean="0"/>
            <a:t>он автоматически восстанавливается. </a:t>
          </a:r>
          <a:endParaRPr lang="en-US" sz="1600" dirty="0"/>
        </a:p>
      </dgm:t>
    </dgm:pt>
    <dgm:pt modelId="{50F3D9E0-DD90-42AB-BD07-9861921E80C7}" type="parTrans" cxnId="{3F61EFE0-2996-4C53-9CF9-B5E1F2A3F332}">
      <dgm:prSet/>
      <dgm:spPr/>
      <dgm:t>
        <a:bodyPr/>
        <a:lstStyle/>
        <a:p>
          <a:endParaRPr lang="en-US"/>
        </a:p>
      </dgm:t>
    </dgm:pt>
    <dgm:pt modelId="{2DBB91CC-A42D-4190-BA72-9797FC1F1B47}" type="sibTrans" cxnId="{3F61EFE0-2996-4C53-9CF9-B5E1F2A3F332}">
      <dgm:prSet/>
      <dgm:spPr/>
      <dgm:t>
        <a:bodyPr/>
        <a:lstStyle/>
        <a:p>
          <a:endParaRPr lang="en-US"/>
        </a:p>
      </dgm:t>
    </dgm:pt>
    <dgm:pt modelId="{E1E1372F-9D14-49E3-83D0-ACF97D48E787}">
      <dgm:prSet phldrT="[Text]"/>
      <dgm:spPr/>
      <dgm:t>
        <a:bodyPr/>
        <a:lstStyle/>
        <a:p>
          <a:pPr algn="ctr"/>
          <a:endParaRPr lang="en-US" dirty="0"/>
        </a:p>
      </dgm:t>
    </dgm:pt>
    <dgm:pt modelId="{F8D5FF9D-041E-49BC-A3BA-EC0237E22E24}" type="parTrans" cxnId="{E34D2C3D-7C5C-47E9-BD0F-88203716DD95}">
      <dgm:prSet/>
      <dgm:spPr/>
      <dgm:t>
        <a:bodyPr/>
        <a:lstStyle/>
        <a:p>
          <a:endParaRPr lang="ru-RU"/>
        </a:p>
      </dgm:t>
    </dgm:pt>
    <dgm:pt modelId="{52DAFAD5-56C6-4D05-88CC-3AE474134953}" type="sibTrans" cxnId="{E34D2C3D-7C5C-47E9-BD0F-88203716DD95}">
      <dgm:prSet/>
      <dgm:spPr/>
      <dgm:t>
        <a:bodyPr/>
        <a:lstStyle/>
        <a:p>
          <a:endParaRPr lang="ru-RU"/>
        </a:p>
      </dgm:t>
    </dgm:pt>
    <dgm:pt modelId="{74915465-EB0B-4E5A-A37D-5C4D387F0F89}" type="pres">
      <dgm:prSet presAssocID="{B8DF6268-4FEE-455F-AECB-1FC22644D35D}" presName="Name0" presStyleCnt="0">
        <dgm:presLayoutVars>
          <dgm:dir/>
        </dgm:presLayoutVars>
      </dgm:prSet>
      <dgm:spPr/>
    </dgm:pt>
    <dgm:pt modelId="{CCC56EF0-168A-4B9A-ABE6-BB9B3ED0AD2A}" type="pres">
      <dgm:prSet presAssocID="{5CF51BB6-CC44-49C7-87B1-3A6A8BB17F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B081-861E-438C-80FF-228E1614ED56}" type="pres">
      <dgm:prSet presAssocID="{2DBB91CC-A42D-4190-BA72-9797FC1F1B4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43E1EB3-3203-499A-98AE-B89BF3139AE3}" type="pres">
      <dgm:prSet presAssocID="{2DBB91CC-A42D-4190-BA72-9797FC1F1B4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7E0A6FC-7549-45C5-8BB6-1E33F5B12E28}" type="pres">
      <dgm:prSet presAssocID="{E1E1372F-9D14-49E3-83D0-ACF97D48E7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D2C3D-7C5C-47E9-BD0F-88203716DD95}" srcId="{B8DF6268-4FEE-455F-AECB-1FC22644D35D}" destId="{E1E1372F-9D14-49E3-83D0-ACF97D48E787}" srcOrd="1" destOrd="0" parTransId="{F8D5FF9D-041E-49BC-A3BA-EC0237E22E24}" sibTransId="{52DAFAD5-56C6-4D05-88CC-3AE474134953}"/>
    <dgm:cxn modelId="{5A6E10D8-CD8D-4C10-8018-984F928FFFE2}" type="presOf" srcId="{5CF51BB6-CC44-49C7-87B1-3A6A8BB17FE9}" destId="{CCC56EF0-168A-4B9A-ABE6-BB9B3ED0AD2A}" srcOrd="0" destOrd="0" presId="urn:microsoft.com/office/officeart/2005/8/layout/process1#1"/>
    <dgm:cxn modelId="{B3DA5A8B-3C2E-46BD-B58D-E71DC96FDF1D}" type="presOf" srcId="{2DBB91CC-A42D-4190-BA72-9797FC1F1B47}" destId="{F111B081-861E-438C-80FF-228E1614ED56}" srcOrd="0" destOrd="0" presId="urn:microsoft.com/office/officeart/2005/8/layout/process1#1"/>
    <dgm:cxn modelId="{686211F8-2118-4EFD-B9FA-1B4D08242BAB}" type="presOf" srcId="{B8DF6268-4FEE-455F-AECB-1FC22644D35D}" destId="{74915465-EB0B-4E5A-A37D-5C4D387F0F89}" srcOrd="0" destOrd="0" presId="urn:microsoft.com/office/officeart/2005/8/layout/process1#1"/>
    <dgm:cxn modelId="{2F52D22B-2267-4083-9B22-89C7D54BE3FA}" type="presOf" srcId="{2DBB91CC-A42D-4190-BA72-9797FC1F1B47}" destId="{C43E1EB3-3203-499A-98AE-B89BF3139AE3}" srcOrd="1" destOrd="0" presId="urn:microsoft.com/office/officeart/2005/8/layout/process1#1"/>
    <dgm:cxn modelId="{3F61EFE0-2996-4C53-9CF9-B5E1F2A3F332}" srcId="{B8DF6268-4FEE-455F-AECB-1FC22644D35D}" destId="{5CF51BB6-CC44-49C7-87B1-3A6A8BB17FE9}" srcOrd="0" destOrd="0" parTransId="{50F3D9E0-DD90-42AB-BD07-9861921E80C7}" sibTransId="{2DBB91CC-A42D-4190-BA72-9797FC1F1B47}"/>
    <dgm:cxn modelId="{8C869668-3725-4BC7-A31E-D3EF603815CE}" type="presOf" srcId="{E1E1372F-9D14-49E3-83D0-ACF97D48E787}" destId="{E7E0A6FC-7549-45C5-8BB6-1E33F5B12E28}" srcOrd="0" destOrd="0" presId="urn:microsoft.com/office/officeart/2005/8/layout/process1#1"/>
    <dgm:cxn modelId="{D5936EC5-ADF0-4EAB-817F-7ADC2AA8CA42}" type="presParOf" srcId="{74915465-EB0B-4E5A-A37D-5C4D387F0F89}" destId="{CCC56EF0-168A-4B9A-ABE6-BB9B3ED0AD2A}" srcOrd="0" destOrd="0" presId="urn:microsoft.com/office/officeart/2005/8/layout/process1#1"/>
    <dgm:cxn modelId="{A3650FA3-914D-44B3-91D3-F333D1FC8316}" type="presParOf" srcId="{74915465-EB0B-4E5A-A37D-5C4D387F0F89}" destId="{F111B081-861E-438C-80FF-228E1614ED56}" srcOrd="1" destOrd="0" presId="urn:microsoft.com/office/officeart/2005/8/layout/process1#1"/>
    <dgm:cxn modelId="{27A651F0-790C-4643-B450-EDABBB3B5583}" type="presParOf" srcId="{F111B081-861E-438C-80FF-228E1614ED56}" destId="{C43E1EB3-3203-499A-98AE-B89BF3139AE3}" srcOrd="0" destOrd="0" presId="urn:microsoft.com/office/officeart/2005/8/layout/process1#1"/>
    <dgm:cxn modelId="{A767F2A9-42F9-4941-B3A4-C492B49C74A4}" type="presParOf" srcId="{74915465-EB0B-4E5A-A37D-5C4D387F0F89}" destId="{E7E0A6FC-7549-45C5-8BB6-1E33F5B12E28}" srcOrd="2" destOrd="0" presId="urn:microsoft.com/office/officeart/2005/8/layout/process1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C740E-7F61-4A54-8DD2-C7B04FA316E5}">
      <dsp:nvSpPr>
        <dsp:cNvPr id="0" name=""/>
        <dsp:cNvSpPr/>
      </dsp:nvSpPr>
      <dsp:spPr>
        <a:xfrm>
          <a:off x="0" y="0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продукты в таких контейнерах хранятся до 5 раз дольше, чем в обычной посуде;</a:t>
          </a:r>
          <a:endParaRPr lang="en-US" sz="1100" kern="1200" dirty="0"/>
        </a:p>
      </dsp:txBody>
      <dsp:txXfrm>
        <a:off x="1719448" y="0"/>
        <a:ext cx="5753479" cy="755969"/>
      </dsp:txXfrm>
    </dsp:sp>
    <dsp:sp modelId="{F5B24BF9-84C2-415A-8B0D-3C09505368CB}">
      <dsp:nvSpPr>
        <dsp:cNvPr id="0" name=""/>
        <dsp:cNvSpPr/>
      </dsp:nvSpPr>
      <dsp:spPr>
        <a:xfrm>
          <a:off x="75596" y="75596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A9BD6-7E14-4B9E-ACC1-77A9C3408D2B}">
      <dsp:nvSpPr>
        <dsp:cNvPr id="0" name=""/>
        <dsp:cNvSpPr/>
      </dsp:nvSpPr>
      <dsp:spPr>
        <a:xfrm>
          <a:off x="0" y="831565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отсутствие кислорода в контейнере, предотвращает появлению бактерий и/или других организмов, что обеспечивает более длительную по времени </a:t>
          </a:r>
          <a:br>
            <a:rPr lang="ru-RU" sz="1100" kern="1200" dirty="0" smtClean="0">
              <a:latin typeface="+mj-lt"/>
              <a:ea typeface="+mj-ea"/>
              <a:cs typeface="+mj-cs"/>
            </a:rPr>
          </a:br>
          <a:r>
            <a:rPr lang="ru-RU" sz="1100" kern="1200" dirty="0" smtClean="0">
              <a:latin typeface="+mj-lt"/>
              <a:ea typeface="+mj-ea"/>
              <a:cs typeface="+mj-cs"/>
            </a:rPr>
            <a:t>свежесть продуктов;</a:t>
          </a:r>
          <a:endParaRPr lang="en-US" sz="1100" kern="1200" dirty="0"/>
        </a:p>
      </dsp:txBody>
      <dsp:txXfrm>
        <a:off x="1719448" y="831565"/>
        <a:ext cx="5753479" cy="755969"/>
      </dsp:txXfrm>
    </dsp:sp>
    <dsp:sp modelId="{61B0A597-7C54-4B00-8E77-07100A42FCD1}">
      <dsp:nvSpPr>
        <dsp:cNvPr id="0" name=""/>
        <dsp:cNvSpPr/>
      </dsp:nvSpPr>
      <dsp:spPr>
        <a:xfrm>
          <a:off x="75596" y="907162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3A3E5A-7FB9-4B04-8736-5387567E0084}">
      <dsp:nvSpPr>
        <dsp:cNvPr id="0" name=""/>
        <dsp:cNvSpPr/>
      </dsp:nvSpPr>
      <dsp:spPr>
        <a:xfrm>
          <a:off x="0" y="1663131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контейнеры разных размеров и объемов позволяют хранить сухие, свежие, сырые продукты, а также полуфабрикаты и готовые блюда;</a:t>
          </a:r>
          <a:endParaRPr lang="en-US" sz="1100" kern="1200" dirty="0"/>
        </a:p>
      </dsp:txBody>
      <dsp:txXfrm>
        <a:off x="1719448" y="1663131"/>
        <a:ext cx="5753479" cy="755969"/>
      </dsp:txXfrm>
    </dsp:sp>
    <dsp:sp modelId="{F86F4A0B-BA00-4A3E-B6F0-30004E10FF3E}">
      <dsp:nvSpPr>
        <dsp:cNvPr id="0" name=""/>
        <dsp:cNvSpPr/>
      </dsp:nvSpPr>
      <dsp:spPr>
        <a:xfrm>
          <a:off x="75596" y="1738728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E5FCFC-7F9D-4D20-993F-20BED04E5EBC}">
      <dsp:nvSpPr>
        <dsp:cNvPr id="0" name=""/>
        <dsp:cNvSpPr/>
      </dsp:nvSpPr>
      <dsp:spPr>
        <a:xfrm>
          <a:off x="0" y="2494697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вакуумная среда идеально подходит для маринования мяса, рыбы и овощей;</a:t>
          </a:r>
          <a:endParaRPr lang="en-US" sz="1100" kern="1200" dirty="0"/>
        </a:p>
      </dsp:txBody>
      <dsp:txXfrm>
        <a:off x="1719448" y="2494697"/>
        <a:ext cx="5753479" cy="755969"/>
      </dsp:txXfrm>
    </dsp:sp>
    <dsp:sp modelId="{06327A28-468F-40B1-B705-8AAD8FD49504}">
      <dsp:nvSpPr>
        <dsp:cNvPr id="0" name=""/>
        <dsp:cNvSpPr/>
      </dsp:nvSpPr>
      <dsp:spPr>
        <a:xfrm>
          <a:off x="75596" y="2570294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5E6A7D-74C8-418B-8ECC-F9B55F4077DA}">
      <dsp:nvSpPr>
        <dsp:cNvPr id="0" name=""/>
        <dsp:cNvSpPr/>
      </dsp:nvSpPr>
      <dsp:spPr>
        <a:xfrm>
          <a:off x="0" y="3326263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все контейнеры изготовлены из экологически безопасных материалов;</a:t>
          </a:r>
          <a:endParaRPr lang="en-US" sz="1100" kern="1200" dirty="0"/>
        </a:p>
      </dsp:txBody>
      <dsp:txXfrm>
        <a:off x="1719448" y="3326263"/>
        <a:ext cx="5753479" cy="755969"/>
      </dsp:txXfrm>
    </dsp:sp>
    <dsp:sp modelId="{AAE1F173-8F23-4363-9023-5B70F696BB4D}">
      <dsp:nvSpPr>
        <dsp:cNvPr id="0" name=""/>
        <dsp:cNvSpPr/>
      </dsp:nvSpPr>
      <dsp:spPr>
        <a:xfrm>
          <a:off x="75596" y="3401860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C64CCF-4744-48F0-A45A-A412A664857E}">
      <dsp:nvSpPr>
        <dsp:cNvPr id="0" name=""/>
        <dsp:cNvSpPr/>
      </dsp:nvSpPr>
      <dsp:spPr>
        <a:xfrm>
          <a:off x="0" y="4157829"/>
          <a:ext cx="8219256" cy="755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27000" rIns="78232" bIns="127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ea typeface="+mj-ea"/>
              <a:cs typeface="+mj-cs"/>
            </a:rPr>
            <a:t>вакуум создается одним нажатием кнопки. Никаких ручных насосов;</a:t>
          </a:r>
          <a:endParaRPr lang="en-US" sz="1100" kern="1200" dirty="0"/>
        </a:p>
      </dsp:txBody>
      <dsp:txXfrm>
        <a:off x="1719448" y="4157829"/>
        <a:ext cx="5753479" cy="755969"/>
      </dsp:txXfrm>
    </dsp:sp>
    <dsp:sp modelId="{BFF322AC-19D2-4E6E-94B9-F842F9520354}">
      <dsp:nvSpPr>
        <dsp:cNvPr id="0" name=""/>
        <dsp:cNvSpPr/>
      </dsp:nvSpPr>
      <dsp:spPr>
        <a:xfrm>
          <a:off x="75596" y="4233426"/>
          <a:ext cx="1643851" cy="604775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56EF0-168A-4B9A-ABE6-BB9B3ED0AD2A}">
      <dsp:nvSpPr>
        <dsp:cNvPr id="0" name=""/>
        <dsp:cNvSpPr/>
      </dsp:nvSpPr>
      <dsp:spPr>
        <a:xfrm>
          <a:off x="1598" y="759589"/>
          <a:ext cx="3408485" cy="238061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Особенность данного продукта - это автоматический вакуумный </a:t>
          </a:r>
          <a:br>
            <a:rPr lang="ru-RU" sz="1600" kern="1200" dirty="0" smtClean="0"/>
          </a:br>
          <a:r>
            <a:rPr lang="ru-RU" sz="1600" kern="1200" dirty="0" smtClean="0"/>
            <a:t>насос, который интегрирован в герметическую крышку. Нажатие одной кнопки </a:t>
          </a:r>
          <a:br>
            <a:rPr lang="ru-RU" sz="1600" kern="1200" dirty="0" smtClean="0"/>
          </a:br>
          <a:r>
            <a:rPr lang="ru-RU" sz="1600" kern="1200" dirty="0" smtClean="0"/>
            <a:t>позволяет за считанные секунды создать вакуум.</a:t>
          </a:r>
          <a:endParaRPr lang="en-US" sz="1600" kern="1200" dirty="0"/>
        </a:p>
      </dsp:txBody>
      <dsp:txXfrm>
        <a:off x="1598" y="759589"/>
        <a:ext cx="3408485" cy="2380614"/>
      </dsp:txXfrm>
    </dsp:sp>
    <dsp:sp modelId="{F111B081-861E-438C-80FF-228E1614ED56}">
      <dsp:nvSpPr>
        <dsp:cNvPr id="0" name=""/>
        <dsp:cNvSpPr/>
      </dsp:nvSpPr>
      <dsp:spPr>
        <a:xfrm rot="21588194">
          <a:off x="3727691" y="1519144"/>
          <a:ext cx="673336" cy="845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1588194">
        <a:off x="3727691" y="1519144"/>
        <a:ext cx="673336" cy="845304"/>
      </dsp:txXfrm>
    </dsp:sp>
    <dsp:sp modelId="{E7E0A6FC-7549-45C5-8BB6-1E33F5B12E28}">
      <dsp:nvSpPr>
        <dsp:cNvPr id="0" name=""/>
        <dsp:cNvSpPr/>
      </dsp:nvSpPr>
      <dsp:spPr>
        <a:xfrm>
          <a:off x="4680521" y="743520"/>
          <a:ext cx="3408485" cy="238061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680521" y="743520"/>
        <a:ext cx="3408485" cy="23806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56EF0-168A-4B9A-ABE6-BB9B3ED0AD2A}">
      <dsp:nvSpPr>
        <dsp:cNvPr id="0" name=""/>
        <dsp:cNvSpPr/>
      </dsp:nvSpPr>
      <dsp:spPr>
        <a:xfrm>
          <a:off x="1584" y="1080364"/>
          <a:ext cx="3378493" cy="202709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ослаблении вакуума, </a:t>
          </a:r>
          <a:br>
            <a:rPr lang="ru-RU" sz="1600" kern="1200" dirty="0" smtClean="0"/>
          </a:br>
          <a:r>
            <a:rPr lang="ru-RU" sz="1600" kern="1200" dirty="0" smtClean="0"/>
            <a:t>он автоматически восстанавливается. </a:t>
          </a:r>
          <a:endParaRPr lang="en-US" sz="1600" kern="1200" dirty="0"/>
        </a:p>
      </dsp:txBody>
      <dsp:txXfrm>
        <a:off x="1584" y="1080364"/>
        <a:ext cx="3378493" cy="2027096"/>
      </dsp:txXfrm>
    </dsp:sp>
    <dsp:sp modelId="{F111B081-861E-438C-80FF-228E1614ED56}">
      <dsp:nvSpPr>
        <dsp:cNvPr id="0" name=""/>
        <dsp:cNvSpPr/>
      </dsp:nvSpPr>
      <dsp:spPr>
        <a:xfrm>
          <a:off x="3717927" y="1674979"/>
          <a:ext cx="716240" cy="837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17927" y="1674979"/>
        <a:ext cx="716240" cy="837866"/>
      </dsp:txXfrm>
    </dsp:sp>
    <dsp:sp modelId="{E7E0A6FC-7549-45C5-8BB6-1E33F5B12E28}">
      <dsp:nvSpPr>
        <dsp:cNvPr id="0" name=""/>
        <dsp:cNvSpPr/>
      </dsp:nvSpPr>
      <dsp:spPr>
        <a:xfrm>
          <a:off x="4731475" y="1080364"/>
          <a:ext cx="3378493" cy="202709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504" tIns="476504" rIns="476504" bIns="476504" numCol="1" spcCol="1270" anchor="ctr" anchorCtr="0">
          <a:noAutofit/>
        </a:bodyPr>
        <a:lstStyle/>
        <a:p>
          <a:pPr lvl="0" algn="ctr" defTabSz="2978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700" kern="1200" dirty="0"/>
        </a:p>
      </dsp:txBody>
      <dsp:txXfrm>
        <a:off x="4731475" y="1080364"/>
        <a:ext cx="3378493" cy="202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#1" minVer="12.0">
  <dgm:title val=""/>
  <dgm:desc val=""/>
  <dgm:catLst>
    <dgm:cat type="process" pri="1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4"/>
      <dgm:constr type="h" for="ch" ptType="sibTrans" op="equ"/>
      <dgm:constr type="primFontSz" for="des" forName="connectorText" op="equ"/>
      <dgm:constr type="h" for="ch" ptType="node" op="equ"/>
      <dgm:constr type="primFontSz" for="ch" ptType="node" op="equ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05"/>
          </dgm:adjLst>
        </dgm:shape>
        <dgm:presOf axis="desOrSelf" ptType="node"/>
        <dgm:constrLst>
          <dgm:constr type="h" refType="w" fact="0.6"/>
          <dgm:constr type="primFontSz" val="100"/>
        </dgm:constrLst>
        <dgm:ruleLst>
          <dgm:rule type="primFontSz" val="36" fact="NaN" max="NaN"/>
          <dgm:rule type="h" val="NaN" fact="0.75" max="NaN"/>
          <dgm:rule type="primFontSz" val="2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constrLst>
            <dgm:constr type="w" val="25"/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constrLst>
              <dgm:constr type="primFontSz" val="18"/>
              <dgm:constr type="lMarg"/>
              <dgm:constr type="rMarg"/>
              <dgm:constr type="tMarg"/>
              <dgm:constr type="bMarg"/>
            </dgm:constrLst>
            <dgm:ruleLst>
              <dgm:rule type="primFontSz" val="2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#1" minVer="12.0">
  <dgm:title val=""/>
  <dgm:desc val=""/>
  <dgm:catLst>
    <dgm:cat type="process" pri="1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4"/>
      <dgm:constr type="h" for="ch" ptType="sibTrans" op="equ"/>
      <dgm:constr type="primFontSz" for="des" forName="connectorText" op="equ"/>
      <dgm:constr type="h" for="ch" ptType="node" op="equ"/>
      <dgm:constr type="primFontSz" for="ch" ptType="node" op="equ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05"/>
          </dgm:adjLst>
        </dgm:shape>
        <dgm:presOf axis="desOrSelf" ptType="node"/>
        <dgm:constrLst>
          <dgm:constr type="h" refType="w" fact="0.6"/>
          <dgm:constr type="primFontSz" val="100"/>
        </dgm:constrLst>
        <dgm:ruleLst>
          <dgm:rule type="primFontSz" val="36" fact="NaN" max="NaN"/>
          <dgm:rule type="h" val="NaN" fact="0.75" max="NaN"/>
          <dgm:rule type="primFontSz" val="2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constrLst>
            <dgm:constr type="w" val="25"/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constrLst>
              <dgm:constr type="primFontSz" val="18"/>
              <dgm:constr type="lMarg"/>
              <dgm:constr type="rMarg"/>
              <dgm:constr type="tMarg"/>
              <dgm:constr type="bMarg"/>
            </dgm:constrLst>
            <dgm:ruleLst>
              <dgm:rule type="primFontSz" val="2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9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8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8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3739F75B-3842-4986-B379-A25F65D2E2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75F11ED1-D598-4A47-B7BF-1BC22F958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866387FC-CCBE-45D6-8023-B2729909DF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BE1686F5-D9B0-4B87-9E68-28AD15F2A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FA78-DE0E-433D-8CFA-D9FBF0D95DCD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9C6-20A9-45D8-B666-D95AD1AA535F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2161-9FCA-498A-A51E-7B90071250E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95AF-258B-4502-92DF-E211AA281B41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r"/>
            <a:fld id="{1BC102A9-C1B1-4354-89E4-F43472216A4F}" type="datetime1">
              <a:rPr lang="en-US" smtClean="0"/>
              <a:pPr algn="r"/>
              <a:t>1/22/2015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232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Автоматические вакуумные контейнеры </a:t>
            </a:r>
            <a:r>
              <a:rPr lang="ru-RU" sz="2400" b="0" dirty="0" smtClean="0"/>
              <a:t>для маринования и хранения продуктов</a:t>
            </a:r>
            <a:endParaRPr lang="en-US" sz="2400" b="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755576" y="4242792"/>
            <a:ext cx="7772400" cy="914400"/>
          </a:xfrm>
        </p:spPr>
        <p:txBody>
          <a:bodyPr/>
          <a:lstStyle/>
          <a:p>
            <a:r>
              <a:rPr lang="ru-RU" dirty="0" smtClean="0"/>
              <a:t>Не экономьте на еде, экономьте на хранении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18" t="44395"/>
          <a:stretch>
            <a:fillRect/>
          </a:stretch>
        </p:blipFill>
        <p:spPr bwMode="auto">
          <a:xfrm>
            <a:off x="467544" y="476673"/>
            <a:ext cx="3528392" cy="281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5936" y="692696"/>
            <a:ext cx="4680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СК003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автоматический  вакуумный контейнер с крышкой-колпаком. 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Идеально подходит для хранение продуктов питания как в домашних условиях так и для ресторанов, кафе и кондитерских.</a:t>
            </a:r>
          </a:p>
          <a:p>
            <a:pPr algn="just"/>
            <a:r>
              <a:rPr lang="ru-RU" sz="1400" dirty="0" smtClean="0"/>
              <a:t>Контейнер–колпак позволит сохранить презентабельный вид продуктовой витрины, и самое главное продлить свежесть продуктов.</a:t>
            </a:r>
          </a:p>
          <a:p>
            <a:pPr algn="just"/>
            <a:r>
              <a:rPr lang="ru-RU" sz="1400" dirty="0" smtClean="0"/>
              <a:t>Поддон контейнера можно использовать как поднос и/или разделочную доску.  </a:t>
            </a:r>
          </a:p>
          <a:p>
            <a:pPr algn="just"/>
            <a:r>
              <a:rPr lang="ru-RU" sz="1400" dirty="0" smtClean="0"/>
              <a:t>Контейнеры изготовлены из высококачественного пищевого пластика, который при взаимодействии с продуктами не окрашивается и не впитывает запах.</a:t>
            </a:r>
            <a:endParaRPr lang="en-US" sz="1400" dirty="0" smtClean="0"/>
          </a:p>
          <a:p>
            <a:pPr algn="just"/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pPr algn="just"/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7301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СК003 – 10 </a:t>
            </a:r>
            <a:r>
              <a:rPr lang="ru-RU" sz="1400" dirty="0" smtClean="0"/>
              <a:t>л – 4 199 руб. </a:t>
            </a: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74" name="Picture 2" descr="C:\Users\suhanov\Desktop\ELEY_pic\превью\CK001.jpg"/>
          <p:cNvPicPr>
            <a:picLocks noChangeAspect="1" noChangeArrowheads="1"/>
          </p:cNvPicPr>
          <p:nvPr/>
        </p:nvPicPr>
        <p:blipFill>
          <a:blip r:embed="rId2" cstate="print"/>
          <a:srcRect l="5263" t="4633" r="5263" b="18823"/>
          <a:stretch>
            <a:fillRect/>
          </a:stretch>
        </p:blipFill>
        <p:spPr bwMode="auto">
          <a:xfrm>
            <a:off x="971600" y="3861048"/>
            <a:ext cx="2448272" cy="2016224"/>
          </a:xfrm>
          <a:prstGeom prst="rect">
            <a:avLst/>
          </a:prstGeom>
          <a:noFill/>
        </p:spPr>
      </p:pic>
      <p:pic>
        <p:nvPicPr>
          <p:cNvPr id="3075" name="Picture 3" descr="C:\Users\suhanov\Desktop\ELEY_pic\превью\IMG_7128.JPG"/>
          <p:cNvPicPr>
            <a:picLocks noChangeAspect="1" noChangeArrowheads="1"/>
          </p:cNvPicPr>
          <p:nvPr/>
        </p:nvPicPr>
        <p:blipFill>
          <a:blip r:embed="rId3" cstate="print"/>
          <a:srcRect l="17716" r="7627" b="9177"/>
          <a:stretch>
            <a:fillRect/>
          </a:stretch>
        </p:blipFill>
        <p:spPr bwMode="auto">
          <a:xfrm>
            <a:off x="539552" y="692696"/>
            <a:ext cx="3456384" cy="280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Рекомендованная матрица*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52" r="48387"/>
          <a:stretch>
            <a:fillRect/>
          </a:stretch>
        </p:blipFill>
        <p:spPr bwMode="auto">
          <a:xfrm>
            <a:off x="683568" y="1124744"/>
            <a:ext cx="1008112" cy="16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45638"/>
          <a:stretch>
            <a:fillRect/>
          </a:stretch>
        </p:blipFill>
        <p:spPr bwMode="auto">
          <a:xfrm>
            <a:off x="3851920" y="1124744"/>
            <a:ext cx="12241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47619"/>
          <a:stretch>
            <a:fillRect/>
          </a:stretch>
        </p:blipFill>
        <p:spPr bwMode="auto">
          <a:xfrm>
            <a:off x="5148064" y="1124744"/>
            <a:ext cx="1584176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73016"/>
            <a:ext cx="21714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8640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r="20584"/>
          <a:stretch>
            <a:fillRect/>
          </a:stretch>
        </p:blipFill>
        <p:spPr bwMode="auto">
          <a:xfrm>
            <a:off x="1763688" y="1124744"/>
            <a:ext cx="2016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76256" y="1074222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 1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357301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 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87727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</a:t>
            </a:r>
            <a:r>
              <a:rPr lang="ru-RU" sz="1200" dirty="0" smtClean="0"/>
              <a:t>матрица носит рекомендательный характер и может быть изменена в зависимости от потребностей сети, региона и т.д. и результатов продаж.</a:t>
            </a:r>
            <a:endParaRPr lang="ru-RU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47619"/>
          <a:stretch>
            <a:fillRect/>
          </a:stretch>
        </p:blipFill>
        <p:spPr bwMode="auto">
          <a:xfrm>
            <a:off x="5220072" y="3573016"/>
            <a:ext cx="1584176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r="45638"/>
          <a:stretch>
            <a:fillRect/>
          </a:stretch>
        </p:blipFill>
        <p:spPr bwMode="auto">
          <a:xfrm>
            <a:off x="3923928" y="3573016"/>
            <a:ext cx="12241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hanov\Desktop\ELEY_pic\превью\IMG_7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352928" cy="55735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940152" y="5085184"/>
            <a:ext cx="2808312" cy="1296144"/>
            <a:chOff x="1584" y="1080364"/>
            <a:chExt cx="3378493" cy="202709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584" y="1080364"/>
              <a:ext cx="3378493" cy="2027096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63924" y="1142704"/>
              <a:ext cx="3253813" cy="1902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Роман Суханов</a:t>
              </a:r>
              <a:endParaRPr lang="en-US" sz="1600" dirty="0" smtClean="0"/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r.sukhanov@rmplus.ru</a:t>
              </a:r>
              <a:endParaRPr lang="ru-RU" sz="1600" dirty="0" smtClean="0"/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+7 (925) 718 79 94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1780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Содержание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340768"/>
            <a:ext cx="73645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Преимущества автоматических вакуумных контейнеров.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Обзор технологии.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Описание продуктов</a:t>
            </a:r>
            <a:r>
              <a:rPr lang="en-US" dirty="0" smtClean="0"/>
              <a:t>:</a:t>
            </a:r>
            <a:endParaRPr lang="ru-RU" dirty="0" smtClean="0"/>
          </a:p>
          <a:p>
            <a:pPr marL="342900" indent="-342900"/>
            <a:r>
              <a:rPr lang="ru-RU" dirty="0" smtClean="0"/>
              <a:t>3.1. Серия СК009</a:t>
            </a:r>
          </a:p>
          <a:p>
            <a:pPr marL="342900" indent="-342900"/>
            <a:r>
              <a:rPr lang="ru-RU" dirty="0" smtClean="0"/>
              <a:t>3.2. Серия СК009</a:t>
            </a:r>
            <a:r>
              <a:rPr lang="en-US" dirty="0" smtClean="0"/>
              <a:t>G</a:t>
            </a:r>
            <a:endParaRPr lang="ru-RU" dirty="0" smtClean="0"/>
          </a:p>
          <a:p>
            <a:pPr marL="342900" indent="-342900"/>
            <a:r>
              <a:rPr lang="ru-RU" dirty="0" smtClean="0"/>
              <a:t>3.3. Серия СК009</a:t>
            </a:r>
            <a:r>
              <a:rPr lang="en-US" dirty="0" smtClean="0"/>
              <a:t>GD</a:t>
            </a:r>
          </a:p>
          <a:p>
            <a:pPr marL="342900" indent="-342900"/>
            <a:r>
              <a:rPr lang="en-US" dirty="0" smtClean="0"/>
              <a:t>3.4. </a:t>
            </a:r>
            <a:r>
              <a:rPr lang="ru-RU" dirty="0" smtClean="0"/>
              <a:t>Серия СК00</a:t>
            </a:r>
            <a:r>
              <a:rPr lang="en-US" dirty="0" smtClean="0"/>
              <a:t>8</a:t>
            </a:r>
          </a:p>
          <a:p>
            <a:pPr marL="342900" indent="-342900"/>
            <a:r>
              <a:rPr lang="en-US" dirty="0" smtClean="0"/>
              <a:t>3.5. </a:t>
            </a:r>
            <a:r>
              <a:rPr lang="ru-RU" dirty="0" smtClean="0"/>
              <a:t>СК00</a:t>
            </a:r>
            <a:r>
              <a:rPr lang="en-US" dirty="0" smtClean="0"/>
              <a:t>1S</a:t>
            </a:r>
          </a:p>
          <a:p>
            <a:pPr marL="342900" indent="-342900"/>
            <a:r>
              <a:rPr lang="en-US" dirty="0" smtClean="0"/>
              <a:t>3.6. </a:t>
            </a:r>
            <a:r>
              <a:rPr lang="ru-RU" dirty="0" smtClean="0"/>
              <a:t>СК00</a:t>
            </a:r>
            <a:r>
              <a:rPr lang="en-US" dirty="0" smtClean="0"/>
              <a:t>3</a:t>
            </a:r>
          </a:p>
          <a:p>
            <a:pPr marL="342900" indent="-342900"/>
            <a:r>
              <a:rPr lang="en-US" dirty="0" smtClean="0"/>
              <a:t>3.7. </a:t>
            </a:r>
            <a:r>
              <a:rPr lang="ru-RU" dirty="0" smtClean="0"/>
              <a:t>СК00</a:t>
            </a:r>
            <a:r>
              <a:rPr lang="en-US" dirty="0" smtClean="0"/>
              <a:t>2P</a:t>
            </a:r>
          </a:p>
          <a:p>
            <a:pPr marL="342900" indent="-342900"/>
            <a:r>
              <a:rPr lang="en-US" dirty="0" smtClean="0"/>
              <a:t>4. </a:t>
            </a:r>
            <a:r>
              <a:rPr lang="ru-RU" dirty="0" smtClean="0"/>
              <a:t>Рекомендованная матрица</a:t>
            </a:r>
          </a:p>
          <a:p>
            <a:pPr marL="342900" indent="-342900"/>
            <a:r>
              <a:rPr lang="ru-RU" dirty="0" smtClean="0"/>
              <a:t>5. Контакты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kern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Возможности и преимущества</a:t>
            </a:r>
            <a:endParaRPr lang="en-US" sz="2000" dirty="0">
              <a:effectLst/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19256" cy="49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9" y="1052736"/>
            <a:ext cx="6371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 l="7409"/>
          <a:stretch>
            <a:fillRect/>
          </a:stretch>
        </p:blipFill>
        <p:spPr bwMode="auto">
          <a:xfrm>
            <a:off x="1043608" y="1923314"/>
            <a:ext cx="576064" cy="5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2012" y="2780928"/>
            <a:ext cx="5376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3573016"/>
            <a:ext cx="51245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4437112"/>
            <a:ext cx="542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5281389"/>
            <a:ext cx="59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kern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Обзор</a:t>
            </a:r>
            <a:endParaRPr lang="en-US" sz="3000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39552" y="188640"/>
          <a:ext cx="8183562" cy="389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uhanov\Desktop\ПРЕЗЕНТАЦИЯ МАРЧИНА\Comboez_28.08.2014_outside-01.jpg"/>
          <p:cNvPicPr>
            <a:picLocks noChangeAspect="1" noChangeArrowheads="1"/>
          </p:cNvPicPr>
          <p:nvPr/>
        </p:nvPicPr>
        <p:blipFill>
          <a:blip r:embed="rId8" cstate="print"/>
          <a:srcRect l="1123" t="33009" r="68005" b="30282"/>
          <a:stretch>
            <a:fillRect/>
          </a:stretch>
        </p:blipFill>
        <p:spPr bwMode="auto">
          <a:xfrm>
            <a:off x="5724128" y="1052736"/>
            <a:ext cx="2520279" cy="211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4"/>
          <p:cNvGraphicFramePr>
            <a:graphicFrameLocks/>
          </p:cNvGraphicFramePr>
          <p:nvPr/>
        </p:nvGraphicFramePr>
        <p:xfrm>
          <a:off x="539552" y="2492896"/>
          <a:ext cx="8111554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1" descr="C:\Users\suhanov\Desktop\ПРЕЗЕНТАЦИЯ МАРЧИНА\Comboez_28.08.2014_3_inside-01.jpg"/>
          <p:cNvPicPr>
            <a:picLocks noChangeAspect="1" noChangeArrowheads="1"/>
          </p:cNvPicPr>
          <p:nvPr/>
        </p:nvPicPr>
        <p:blipFill>
          <a:blip r:embed="rId14" cstate="print"/>
          <a:srcRect l="32560" t="39176" r="33521" b="42714"/>
          <a:stretch>
            <a:fillRect/>
          </a:stretch>
        </p:blipFill>
        <p:spPr bwMode="auto">
          <a:xfrm>
            <a:off x="5360488" y="4005064"/>
            <a:ext cx="324396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79912" y="620688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Серия СК009 – пластиковые вакуумные контейнеры.</a:t>
            </a:r>
          </a:p>
          <a:p>
            <a:endParaRPr lang="ru-RU" sz="1400" dirty="0" smtClean="0"/>
          </a:p>
          <a:p>
            <a:r>
              <a:rPr lang="ru-RU" sz="1400" dirty="0" smtClean="0"/>
              <a:t>Идеально подходят для хранения сыпучих пищевых продуктов. Серия представлена стеклянными контейнерами разного объема, пластик изготовлено в Тайване из экологически чистых материалов и абсолютно безопасно для здоровья.</a:t>
            </a:r>
            <a:endParaRPr lang="en-US" sz="1400" dirty="0" smtClean="0"/>
          </a:p>
          <a:p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6450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Серия СК009:</a:t>
            </a:r>
          </a:p>
          <a:p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en-US" sz="1400" dirty="0" smtClean="0"/>
              <a:t>CK009M</a:t>
            </a:r>
            <a:r>
              <a:rPr lang="ru-RU" sz="1400" dirty="0" smtClean="0"/>
              <a:t> – 1 л</a:t>
            </a:r>
            <a:r>
              <a:rPr lang="ru-RU" sz="1400" dirty="0" smtClean="0"/>
              <a:t>. – 2359 руб.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en-US" sz="1400" dirty="0" smtClean="0"/>
              <a:t>CK009S</a:t>
            </a:r>
            <a:r>
              <a:rPr lang="ru-RU" sz="1400" dirty="0" smtClean="0"/>
              <a:t> – 0,8 л</a:t>
            </a:r>
            <a:r>
              <a:rPr lang="ru-RU" sz="1400" dirty="0" smtClean="0"/>
              <a:t>. – 2 259 руб.</a:t>
            </a: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r>
              <a:rPr lang="ru-RU" sz="1400" dirty="0" smtClean="0"/>
              <a:t>Наборы:</a:t>
            </a:r>
          </a:p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pl-PL" sz="1400" dirty="0" smtClean="0"/>
              <a:t>CK009T</a:t>
            </a:r>
            <a:r>
              <a:rPr lang="ru-RU" sz="1400" dirty="0" smtClean="0"/>
              <a:t> – 1,8 л. + 1 л. +0,8 л</a:t>
            </a:r>
            <a:r>
              <a:rPr lang="ru-RU" sz="1400" dirty="0" smtClean="0"/>
              <a:t>. – 5 999 руб.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pl-PL" sz="1400" dirty="0" smtClean="0"/>
              <a:t>CK009D</a:t>
            </a:r>
            <a:r>
              <a:rPr lang="ru-RU" sz="1400" dirty="0" smtClean="0"/>
              <a:t> – 1,8 л. + 0,8 л</a:t>
            </a:r>
            <a:r>
              <a:rPr lang="ru-RU" sz="1400" dirty="0" smtClean="0"/>
              <a:t>. – 4 399 руб.</a:t>
            </a:r>
            <a:endParaRPr lang="ru-RU" sz="1400" dirty="0"/>
          </a:p>
        </p:txBody>
      </p:sp>
      <p:pic>
        <p:nvPicPr>
          <p:cNvPr id="4098" name="Picture 2" descr="C:\Users\suhanov\Desktop\ELEY_pic\превью\CK009_2.jpg"/>
          <p:cNvPicPr>
            <a:picLocks noChangeAspect="1" noChangeArrowheads="1"/>
          </p:cNvPicPr>
          <p:nvPr/>
        </p:nvPicPr>
        <p:blipFill>
          <a:blip r:embed="rId2" cstate="print"/>
          <a:srcRect l="11172" t="7643" r="10622" b="19752"/>
          <a:stretch>
            <a:fillRect/>
          </a:stretch>
        </p:blipFill>
        <p:spPr bwMode="auto">
          <a:xfrm>
            <a:off x="6804248" y="3573016"/>
            <a:ext cx="1656184" cy="2247678"/>
          </a:xfrm>
          <a:prstGeom prst="rect">
            <a:avLst/>
          </a:prstGeom>
          <a:noFill/>
        </p:spPr>
      </p:pic>
      <p:pic>
        <p:nvPicPr>
          <p:cNvPr id="4099" name="Picture 3" descr="C:\Users\suhanov\Desktop\ELEY_pic\превью\IMG_7151.JPG"/>
          <p:cNvPicPr>
            <a:picLocks noChangeAspect="1" noChangeArrowheads="1"/>
          </p:cNvPicPr>
          <p:nvPr/>
        </p:nvPicPr>
        <p:blipFill>
          <a:blip r:embed="rId3" cstate="print"/>
          <a:srcRect l="10654" t="6153" r="5609" b="3129"/>
          <a:stretch>
            <a:fillRect/>
          </a:stretch>
        </p:blipFill>
        <p:spPr bwMode="auto">
          <a:xfrm>
            <a:off x="539552" y="692696"/>
            <a:ext cx="318755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5936" y="620688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Серия СК009</a:t>
            </a:r>
            <a:r>
              <a:rPr lang="en-US" sz="1400" b="1" dirty="0" smtClean="0"/>
              <a:t>G</a:t>
            </a:r>
            <a:r>
              <a:rPr lang="ru-RU" sz="1400" b="1" dirty="0" smtClean="0"/>
              <a:t> – стеклянные вакуумные контейнеры.</a:t>
            </a:r>
          </a:p>
          <a:p>
            <a:endParaRPr lang="ru-RU" sz="1400" dirty="0" smtClean="0"/>
          </a:p>
          <a:p>
            <a:r>
              <a:rPr lang="ru-RU" sz="1400" dirty="0" smtClean="0"/>
              <a:t>Идеально подходят для хранения сыпучих пищевых продуктов, а также для </a:t>
            </a:r>
            <a:r>
              <a:rPr lang="ru-RU" sz="1400" u="sng" dirty="0" smtClean="0"/>
              <a:t>быстрого маринования</a:t>
            </a:r>
            <a:r>
              <a:rPr lang="ru-RU" sz="1400" dirty="0" smtClean="0"/>
              <a:t> мяса, рыбы, овощей и фруктов. Серия представлена стеклянными контейнерами разного объема, стекло изготовлено в Тайване из экологически чистых материалов и абсолютно безопасно для здоровья.</a:t>
            </a:r>
            <a:endParaRPr lang="en-US" sz="1400" dirty="0" smtClean="0"/>
          </a:p>
          <a:p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Серия СК009</a:t>
            </a:r>
            <a:r>
              <a:rPr lang="en-US" sz="1400" dirty="0" smtClean="0"/>
              <a:t>G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en-US" sz="1400" dirty="0" smtClean="0"/>
              <a:t>CK009G</a:t>
            </a:r>
            <a:r>
              <a:rPr lang="ru-RU" sz="1400" dirty="0" smtClean="0"/>
              <a:t>3 – 1,3 л</a:t>
            </a:r>
            <a:r>
              <a:rPr lang="ru-RU" sz="1400" dirty="0" smtClean="0"/>
              <a:t>. – 2 999 руб.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en-US" sz="1400" dirty="0" smtClean="0"/>
              <a:t>CK009G</a:t>
            </a:r>
            <a:r>
              <a:rPr lang="ru-RU" sz="1400" dirty="0" smtClean="0"/>
              <a:t>4 – 0,8 л</a:t>
            </a:r>
            <a:r>
              <a:rPr lang="ru-RU" sz="1400" dirty="0" smtClean="0"/>
              <a:t>. – 2 899 руб.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CK009G</a:t>
            </a:r>
            <a:r>
              <a:rPr lang="ru-RU" sz="1400" dirty="0" smtClean="0"/>
              <a:t>5 – 0,5 л</a:t>
            </a:r>
            <a:r>
              <a:rPr lang="ru-RU" sz="1400" dirty="0" smtClean="0"/>
              <a:t>. – 2 599 руб.</a:t>
            </a:r>
            <a:endParaRPr lang="ru-RU" sz="1400" dirty="0"/>
          </a:p>
        </p:txBody>
      </p:sp>
      <p:pic>
        <p:nvPicPr>
          <p:cNvPr id="5124" name="Picture 4" descr="C:\Users\suhanov\Desktop\ELEY_pic\превью\CK009G3_3.jpg"/>
          <p:cNvPicPr>
            <a:picLocks noChangeAspect="1" noChangeArrowheads="1"/>
          </p:cNvPicPr>
          <p:nvPr/>
        </p:nvPicPr>
        <p:blipFill>
          <a:blip r:embed="rId2" cstate="print"/>
          <a:srcRect l="15561" t="15213" r="13880" b="10803"/>
          <a:stretch>
            <a:fillRect/>
          </a:stretch>
        </p:blipFill>
        <p:spPr bwMode="auto">
          <a:xfrm>
            <a:off x="7236296" y="3933056"/>
            <a:ext cx="1152128" cy="1810487"/>
          </a:xfrm>
          <a:prstGeom prst="rect">
            <a:avLst/>
          </a:prstGeom>
          <a:noFill/>
        </p:spPr>
      </p:pic>
      <p:pic>
        <p:nvPicPr>
          <p:cNvPr id="5125" name="Picture 5" descr="C:\Users\suhanov\Desktop\ELEY_pic\превью\CK009G3_2.jpg"/>
          <p:cNvPicPr>
            <a:picLocks noChangeAspect="1" noChangeArrowheads="1"/>
          </p:cNvPicPr>
          <p:nvPr/>
        </p:nvPicPr>
        <p:blipFill>
          <a:blip r:embed="rId3" cstate="print"/>
          <a:srcRect l="7500" t="9581" r="2500" b="17600"/>
          <a:stretch>
            <a:fillRect/>
          </a:stretch>
        </p:blipFill>
        <p:spPr bwMode="auto">
          <a:xfrm>
            <a:off x="5292080" y="3933056"/>
            <a:ext cx="1728192" cy="1824203"/>
          </a:xfrm>
          <a:prstGeom prst="rect">
            <a:avLst/>
          </a:prstGeom>
          <a:noFill/>
        </p:spPr>
      </p:pic>
      <p:pic>
        <p:nvPicPr>
          <p:cNvPr id="5126" name="Picture 6" descr="C:\Users\suhanov\Desktop\ELEY_pic\превью\IMG_7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764704"/>
            <a:ext cx="334539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5936" y="620688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Серия СК009</a:t>
            </a:r>
            <a:r>
              <a:rPr lang="en-US" sz="1400" b="1" dirty="0" smtClean="0"/>
              <a:t>GD</a:t>
            </a:r>
            <a:r>
              <a:rPr lang="ru-RU" sz="1400" b="1" dirty="0" smtClean="0"/>
              <a:t>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наборы стеклянных вакуумных контейнеров.</a:t>
            </a:r>
          </a:p>
          <a:p>
            <a:endParaRPr lang="ru-RU" sz="1400" dirty="0" smtClean="0"/>
          </a:p>
          <a:p>
            <a:r>
              <a:rPr lang="ru-RU" sz="1400" dirty="0" smtClean="0"/>
              <a:t>Идеально подходят для хранения сыпучих пищевых продуктов. Набор состоит из вакуумных стеклянными контейнеров разного объема, стекло изготовлено в Тайване из экологически чистых материалов и абсолютно безопасно для здоровья.</a:t>
            </a:r>
            <a:endParaRPr lang="en-US" sz="1400" dirty="0" smtClean="0"/>
          </a:p>
          <a:p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Серия СК009</a:t>
            </a:r>
            <a:r>
              <a:rPr lang="en-US" sz="1400" dirty="0" smtClean="0"/>
              <a:t>GD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- СК009</a:t>
            </a:r>
            <a:r>
              <a:rPr lang="en-US" sz="1400" dirty="0" smtClean="0"/>
              <a:t>GD1</a:t>
            </a:r>
            <a:r>
              <a:rPr lang="ru-RU" sz="1400" dirty="0" smtClean="0"/>
              <a:t> – 2,2 л. + 1,7 л</a:t>
            </a:r>
            <a:r>
              <a:rPr lang="ru-RU" sz="1400" dirty="0" smtClean="0"/>
              <a:t>. – 5 399 руб.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CK009GD2</a:t>
            </a:r>
            <a:r>
              <a:rPr lang="ru-RU" sz="1400" dirty="0" smtClean="0"/>
              <a:t> – 1,7 л. + 0,8 л</a:t>
            </a:r>
            <a:r>
              <a:rPr lang="ru-RU" sz="1400" dirty="0" smtClean="0"/>
              <a:t>. – 5 199 руб.</a:t>
            </a:r>
            <a:endParaRPr lang="en-US" sz="1400" dirty="0" smtClean="0"/>
          </a:p>
        </p:txBody>
      </p:sp>
      <p:pic>
        <p:nvPicPr>
          <p:cNvPr id="8" name="Picture 3" descr="C:\Users\suhanov\Desktop\ELEY_pic\превью\IMG_7166.JPG"/>
          <p:cNvPicPr>
            <a:picLocks noChangeAspect="1" noChangeArrowheads="1"/>
          </p:cNvPicPr>
          <p:nvPr/>
        </p:nvPicPr>
        <p:blipFill>
          <a:blip r:embed="rId2" cstate="print"/>
          <a:srcRect l="14689" t="15224" r="11662"/>
          <a:stretch>
            <a:fillRect/>
          </a:stretch>
        </p:blipFill>
        <p:spPr bwMode="auto">
          <a:xfrm>
            <a:off x="611560" y="764704"/>
            <a:ext cx="3375060" cy="2592288"/>
          </a:xfrm>
          <a:prstGeom prst="rect">
            <a:avLst/>
          </a:prstGeom>
          <a:noFill/>
        </p:spPr>
      </p:pic>
      <p:pic>
        <p:nvPicPr>
          <p:cNvPr id="9" name="Picture 2" descr="C:\Users\suhanov\Desktop\ELEY_pic\превью\CK009GD2_2.jpg"/>
          <p:cNvPicPr>
            <a:picLocks noChangeAspect="1" noChangeArrowheads="1"/>
          </p:cNvPicPr>
          <p:nvPr/>
        </p:nvPicPr>
        <p:blipFill>
          <a:blip r:embed="rId3" cstate="print"/>
          <a:srcRect t="7901" b="17099"/>
          <a:stretch>
            <a:fillRect/>
          </a:stretch>
        </p:blipFill>
        <p:spPr bwMode="auto">
          <a:xfrm>
            <a:off x="6372200" y="3480005"/>
            <a:ext cx="2232248" cy="232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9952" y="54868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Новинка!</a:t>
            </a:r>
            <a:r>
              <a:rPr lang="ru-RU" sz="1400" b="1" dirty="0" smtClean="0"/>
              <a:t> Компактный вакуумный </a:t>
            </a:r>
            <a:r>
              <a:rPr lang="ru-RU" sz="1400" b="1" dirty="0" err="1" smtClean="0"/>
              <a:t>маринатор</a:t>
            </a:r>
            <a:r>
              <a:rPr lang="ru-RU" sz="1400" b="1" dirty="0" smtClean="0"/>
              <a:t> СК00</a:t>
            </a:r>
            <a:r>
              <a:rPr lang="en-US" sz="1400" b="1" dirty="0" smtClean="0"/>
              <a:t>8</a:t>
            </a:r>
            <a:r>
              <a:rPr lang="ru-RU" sz="1400" b="1" dirty="0" smtClean="0"/>
              <a:t>. </a:t>
            </a:r>
          </a:p>
          <a:p>
            <a:endParaRPr lang="ru-RU" sz="1400" dirty="0" smtClean="0"/>
          </a:p>
          <a:p>
            <a:r>
              <a:rPr lang="ru-RU" sz="1400" dirty="0" smtClean="0"/>
              <a:t>Идеально подходят для хранения продуктов питания так и для быстрого</a:t>
            </a:r>
            <a:r>
              <a:rPr lang="ru-RU" sz="1400" i="1" dirty="0" smtClean="0"/>
              <a:t> маринования овощей, фруктов, мяса и рыбы. </a:t>
            </a:r>
          </a:p>
          <a:p>
            <a:r>
              <a:rPr lang="ru-RU" sz="1400" i="1" dirty="0" smtClean="0"/>
              <a:t>Всего 45 мин. и домашние </a:t>
            </a:r>
            <a:r>
              <a:rPr lang="ru-RU" sz="1400" i="1" dirty="0" err="1" smtClean="0"/>
              <a:t>малосолы</a:t>
            </a:r>
            <a:r>
              <a:rPr lang="ru-RU" sz="1400" i="1" dirty="0" smtClean="0"/>
              <a:t> порадуют</a:t>
            </a:r>
            <a:endParaRPr lang="ru-RU" sz="1400" dirty="0" smtClean="0"/>
          </a:p>
          <a:p>
            <a:r>
              <a:rPr lang="ru-RU" sz="1400" dirty="0" smtClean="0"/>
              <a:t>Контейнеры изготовлены из высококачественного пищевого пластика, который при взаимодействии с продуктами не окрашивается и не впитывает запах.</a:t>
            </a:r>
            <a:endParaRPr lang="en-US" sz="1400" dirty="0" smtClean="0"/>
          </a:p>
          <a:p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Серия СК00</a:t>
            </a:r>
            <a:r>
              <a:rPr lang="en-US" sz="1400" dirty="0" smtClean="0"/>
              <a:t>8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en-US" sz="1400" dirty="0" smtClean="0"/>
              <a:t>CK00</a:t>
            </a:r>
            <a:r>
              <a:rPr lang="ru-RU" sz="1400" dirty="0" smtClean="0"/>
              <a:t>8</a:t>
            </a:r>
            <a:r>
              <a:rPr lang="en-US" sz="1400" dirty="0" smtClean="0"/>
              <a:t>M</a:t>
            </a:r>
            <a:r>
              <a:rPr lang="ru-RU" sz="1400" dirty="0" smtClean="0"/>
              <a:t> – 3,5 л</a:t>
            </a:r>
            <a:r>
              <a:rPr lang="ru-RU" sz="1400" dirty="0" smtClean="0"/>
              <a:t>. – 3 099 руб. 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CK008S</a:t>
            </a:r>
            <a:r>
              <a:rPr lang="ru-RU" sz="1400" dirty="0" smtClean="0"/>
              <a:t> – 2 л. </a:t>
            </a:r>
            <a:r>
              <a:rPr lang="ru-RU" sz="1400" dirty="0" smtClean="0"/>
              <a:t>– 2 799 руб.</a:t>
            </a:r>
            <a:endParaRPr lang="en-US" sz="1400" dirty="0" smtClean="0"/>
          </a:p>
        </p:txBody>
      </p:sp>
      <p:pic>
        <p:nvPicPr>
          <p:cNvPr id="1026" name="Picture 2" descr="C:\Users\suhanov\Desktop\ELEY_pic\превью\CK008S.jpg"/>
          <p:cNvPicPr>
            <a:picLocks noChangeAspect="1" noChangeArrowheads="1"/>
          </p:cNvPicPr>
          <p:nvPr/>
        </p:nvPicPr>
        <p:blipFill>
          <a:blip r:embed="rId2" cstate="print"/>
          <a:srcRect l="8144" r="6339" b="13772"/>
          <a:stretch>
            <a:fillRect/>
          </a:stretch>
        </p:blipFill>
        <p:spPr bwMode="auto">
          <a:xfrm>
            <a:off x="7332307" y="4149080"/>
            <a:ext cx="1344149" cy="1728192"/>
          </a:xfrm>
          <a:prstGeom prst="rect">
            <a:avLst/>
          </a:prstGeom>
          <a:noFill/>
        </p:spPr>
      </p:pic>
      <p:pic>
        <p:nvPicPr>
          <p:cNvPr id="1027" name="Picture 3" descr="C:\Users\suhanov\Desktop\ELEY_pic\превью\CK008M.jpg"/>
          <p:cNvPicPr>
            <a:picLocks noChangeAspect="1" noChangeArrowheads="1"/>
          </p:cNvPicPr>
          <p:nvPr/>
        </p:nvPicPr>
        <p:blipFill>
          <a:blip r:embed="rId3" cstate="print"/>
          <a:srcRect l="15625" t="7446" r="15625" b="13133"/>
          <a:stretch>
            <a:fillRect/>
          </a:stretch>
        </p:blipFill>
        <p:spPr bwMode="auto">
          <a:xfrm>
            <a:off x="5892147" y="4005064"/>
            <a:ext cx="1287143" cy="1872208"/>
          </a:xfrm>
          <a:prstGeom prst="rect">
            <a:avLst/>
          </a:prstGeom>
          <a:noFill/>
        </p:spPr>
      </p:pic>
      <p:pic>
        <p:nvPicPr>
          <p:cNvPr id="1028" name="Picture 4" descr="C:\Users\suhanov\Desktop\ELEY_pic\превью\IMG_7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620688"/>
            <a:ext cx="345331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764704"/>
            <a:ext cx="4680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СК00</a:t>
            </a:r>
            <a:r>
              <a:rPr lang="en-US" sz="1400" b="1" dirty="0" smtClean="0"/>
              <a:t>1S</a:t>
            </a:r>
            <a:r>
              <a:rPr lang="ru-RU" sz="1400" b="1" dirty="0" smtClean="0"/>
              <a:t>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автоматический  вакуумный контейнер с крышкой-колпаком. 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Идеально подходит для хранение продуктов питания как в домашних условиях так и для ресторанов, кафе и кондитерских.</a:t>
            </a:r>
          </a:p>
          <a:p>
            <a:pPr algn="just"/>
            <a:r>
              <a:rPr lang="ru-RU" sz="1400" dirty="0" smtClean="0"/>
              <a:t>Контейнер–колпак позволит сохранить презентабельный вид продуктовой витрины, и самое главное продлить свежесть продуктов.</a:t>
            </a:r>
          </a:p>
          <a:p>
            <a:pPr algn="just"/>
            <a:r>
              <a:rPr lang="ru-RU" sz="1400" dirty="0" smtClean="0"/>
              <a:t>Поддон контейнера можно использовать как поднос и/или разделочную доску.  </a:t>
            </a:r>
          </a:p>
          <a:p>
            <a:pPr algn="just"/>
            <a:r>
              <a:rPr lang="ru-RU" sz="1400" dirty="0" smtClean="0"/>
              <a:t>Контейнеры изготовлены из высококачественного пищевого пластика, который при взаимодействии с продуктами не окрашивается и не впитывает запах.</a:t>
            </a:r>
            <a:endParaRPr lang="en-US" sz="1400" dirty="0" smtClean="0"/>
          </a:p>
          <a:p>
            <a:pPr algn="just"/>
            <a:r>
              <a:rPr lang="ru-RU" sz="1400" dirty="0" smtClean="0"/>
              <a:t>Автоматический вакуумный насос интегрирован в герметическую крышку. </a:t>
            </a:r>
          </a:p>
          <a:p>
            <a:pPr algn="just"/>
            <a:r>
              <a:rPr lang="ru-RU" sz="1400" dirty="0" smtClean="0"/>
              <a:t>При ослаблении вакуума, он автоматически восстанавливается.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0100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СК00</a:t>
            </a:r>
            <a:r>
              <a:rPr lang="en-US" sz="1400" dirty="0" smtClean="0"/>
              <a:t>1S</a:t>
            </a:r>
            <a:r>
              <a:rPr lang="ru-RU" sz="1400" dirty="0" smtClean="0"/>
              <a:t> – 6,5 </a:t>
            </a:r>
            <a:r>
              <a:rPr lang="ru-RU" sz="1400" dirty="0" smtClean="0"/>
              <a:t>л – 3 599 руб. </a:t>
            </a: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2050" name="Picture 2" descr="C:\Users\suhanov\Desktop\ELEY_pic\превью\CK001S.jpg"/>
          <p:cNvPicPr>
            <a:picLocks noChangeAspect="1" noChangeArrowheads="1"/>
          </p:cNvPicPr>
          <p:nvPr/>
        </p:nvPicPr>
        <p:blipFill>
          <a:blip r:embed="rId2" cstate="print"/>
          <a:srcRect l="6250" b="16783"/>
          <a:stretch>
            <a:fillRect/>
          </a:stretch>
        </p:blipFill>
        <p:spPr bwMode="auto">
          <a:xfrm>
            <a:off x="971600" y="3933056"/>
            <a:ext cx="2088232" cy="1879409"/>
          </a:xfrm>
          <a:prstGeom prst="rect">
            <a:avLst/>
          </a:prstGeom>
          <a:noFill/>
        </p:spPr>
      </p:pic>
      <p:pic>
        <p:nvPicPr>
          <p:cNvPr id="2051" name="Picture 3" descr="C:\Users\suhanov\Desktop\ELEY_pic\превью\IMG_7093.JPG"/>
          <p:cNvPicPr>
            <a:picLocks noChangeAspect="1" noChangeArrowheads="1"/>
          </p:cNvPicPr>
          <p:nvPr/>
        </p:nvPicPr>
        <p:blipFill>
          <a:blip r:embed="rId3" cstate="print"/>
          <a:srcRect l="17436" r="3433" b="11559"/>
          <a:stretch>
            <a:fillRect/>
          </a:stretch>
        </p:blipFill>
        <p:spPr bwMode="auto">
          <a:xfrm>
            <a:off x="611560" y="836712"/>
            <a:ext cx="3240360" cy="241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Overview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DD9E97-A344-4FB3-A699-4D3CBE87A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ProductOverviewPresentation</Template>
  <TotalTime>0</TotalTime>
  <Words>814</Words>
  <Application>Microsoft Office PowerPoint</Application>
  <PresentationFormat>Экран (4:3)</PresentationFormat>
  <Paragraphs>101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ProductOverviewPresentation</vt:lpstr>
      <vt:lpstr>Автоматические вакуумные контейнеры для маринования и хранения продуктов</vt:lpstr>
      <vt:lpstr>Содержание</vt:lpstr>
      <vt:lpstr>Возможности и преимущества</vt:lpstr>
      <vt:lpstr>Обзор</vt:lpstr>
      <vt:lpstr>Слайд 5</vt:lpstr>
      <vt:lpstr>Слайд 6</vt:lpstr>
      <vt:lpstr>Слайд 7</vt:lpstr>
      <vt:lpstr>Слайд 8</vt:lpstr>
      <vt:lpstr>Слайд 9</vt:lpstr>
      <vt:lpstr>Слайд 10</vt:lpstr>
      <vt:lpstr>Рекомендованная матрица* 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2014-10-03T06:57:45Z</dcterms:created>
  <dcterms:modified xsi:type="dcterms:W3CDTF">2015-01-22T12:25:00Z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TC100902499990</vt:lpwstr>
  </property>
</Properties>
</file>